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23"/>
  </p:notesMasterIdLst>
  <p:sldIdLst>
    <p:sldId id="261" r:id="rId2"/>
    <p:sldId id="262" r:id="rId3"/>
    <p:sldId id="264" r:id="rId4"/>
    <p:sldId id="265" r:id="rId5"/>
    <p:sldId id="266" r:id="rId6"/>
    <p:sldId id="397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304" r:id="rId17"/>
    <p:sldId id="277" r:id="rId18"/>
    <p:sldId id="278" r:id="rId19"/>
    <p:sldId id="279" r:id="rId20"/>
    <p:sldId id="305" r:id="rId21"/>
    <p:sldId id="307" r:id="rId22"/>
    <p:sldId id="308" r:id="rId23"/>
    <p:sldId id="315" r:id="rId24"/>
    <p:sldId id="319" r:id="rId25"/>
    <p:sldId id="309" r:id="rId26"/>
    <p:sldId id="280" r:id="rId27"/>
    <p:sldId id="353" r:id="rId28"/>
    <p:sldId id="323" r:id="rId29"/>
    <p:sldId id="317" r:id="rId30"/>
    <p:sldId id="324" r:id="rId31"/>
    <p:sldId id="325" r:id="rId32"/>
    <p:sldId id="316" r:id="rId33"/>
    <p:sldId id="362" r:id="rId34"/>
    <p:sldId id="326" r:id="rId35"/>
    <p:sldId id="321" r:id="rId36"/>
    <p:sldId id="322" r:id="rId37"/>
    <p:sldId id="350" r:id="rId38"/>
    <p:sldId id="318" r:id="rId39"/>
    <p:sldId id="355" r:id="rId40"/>
    <p:sldId id="332" r:id="rId41"/>
    <p:sldId id="282" r:id="rId42"/>
    <p:sldId id="354" r:id="rId43"/>
    <p:sldId id="330" r:id="rId44"/>
    <p:sldId id="331" r:id="rId45"/>
    <p:sldId id="333" r:id="rId46"/>
    <p:sldId id="283" r:id="rId47"/>
    <p:sldId id="284" r:id="rId48"/>
    <p:sldId id="285" r:id="rId49"/>
    <p:sldId id="286" r:id="rId50"/>
    <p:sldId id="338" r:id="rId51"/>
    <p:sldId id="339" r:id="rId52"/>
    <p:sldId id="334" r:id="rId53"/>
    <p:sldId id="356" r:id="rId54"/>
    <p:sldId id="287" r:id="rId55"/>
    <p:sldId id="336" r:id="rId56"/>
    <p:sldId id="357" r:id="rId57"/>
    <p:sldId id="337" r:id="rId58"/>
    <p:sldId id="288" r:id="rId59"/>
    <p:sldId id="290" r:id="rId60"/>
    <p:sldId id="383" r:id="rId61"/>
    <p:sldId id="384" r:id="rId62"/>
    <p:sldId id="373" r:id="rId63"/>
    <p:sldId id="374" r:id="rId64"/>
    <p:sldId id="375" r:id="rId65"/>
    <p:sldId id="376" r:id="rId66"/>
    <p:sldId id="342" r:id="rId67"/>
    <p:sldId id="377" r:id="rId68"/>
    <p:sldId id="378" r:id="rId69"/>
    <p:sldId id="379" r:id="rId70"/>
    <p:sldId id="382" r:id="rId71"/>
    <p:sldId id="380" r:id="rId72"/>
    <p:sldId id="381" r:id="rId73"/>
    <p:sldId id="293" r:id="rId74"/>
    <p:sldId id="352" r:id="rId75"/>
    <p:sldId id="351" r:id="rId76"/>
    <p:sldId id="311" r:id="rId77"/>
    <p:sldId id="396" r:id="rId78"/>
    <p:sldId id="368" r:id="rId79"/>
    <p:sldId id="291" r:id="rId80"/>
    <p:sldId id="364" r:id="rId81"/>
    <p:sldId id="365" r:id="rId82"/>
    <p:sldId id="363" r:id="rId83"/>
    <p:sldId id="313" r:id="rId84"/>
    <p:sldId id="386" r:id="rId85"/>
    <p:sldId id="385" r:id="rId86"/>
    <p:sldId id="388" r:id="rId87"/>
    <p:sldId id="387" r:id="rId88"/>
    <p:sldId id="389" r:id="rId89"/>
    <p:sldId id="392" r:id="rId90"/>
    <p:sldId id="391" r:id="rId91"/>
    <p:sldId id="393" r:id="rId92"/>
    <p:sldId id="395" r:id="rId93"/>
    <p:sldId id="390" r:id="rId94"/>
    <p:sldId id="297" r:id="rId95"/>
    <p:sldId id="398" r:id="rId96"/>
    <p:sldId id="399" r:id="rId97"/>
    <p:sldId id="401" r:id="rId98"/>
    <p:sldId id="400" r:id="rId99"/>
    <p:sldId id="298" r:id="rId100"/>
    <p:sldId id="402" r:id="rId101"/>
    <p:sldId id="360" r:id="rId102"/>
    <p:sldId id="403" r:id="rId103"/>
    <p:sldId id="404" r:id="rId104"/>
    <p:sldId id="361" r:id="rId105"/>
    <p:sldId id="299" r:id="rId106"/>
    <p:sldId id="349" r:id="rId107"/>
    <p:sldId id="344" r:id="rId108"/>
    <p:sldId id="347" r:id="rId109"/>
    <p:sldId id="348" r:id="rId110"/>
    <p:sldId id="345" r:id="rId111"/>
    <p:sldId id="346" r:id="rId112"/>
    <p:sldId id="405" r:id="rId113"/>
    <p:sldId id="406" r:id="rId114"/>
    <p:sldId id="407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32D5B"/>
    <a:srgbClr val="DAA600"/>
    <a:srgbClr val="8666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 autoAdjust="0"/>
    <p:restoredTop sz="94316" autoAdjust="0"/>
  </p:normalViewPr>
  <p:slideViewPr>
    <p:cSldViewPr>
      <p:cViewPr>
        <p:scale>
          <a:sx n="68" d="100"/>
          <a:sy n="68" d="100"/>
        </p:scale>
        <p:origin x="-654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632" y="227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8FEF9-167E-479C-9D1C-C0CF94BC63D4}" type="datetimeFigureOut">
              <a:rPr lang="zh-CN" altLang="en-US" smtClean="0"/>
              <a:t>2016/3/3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F1B44-6939-4B22-B706-197F24F65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8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F1B44-6939-4B22-B706-197F24F650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5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F1B44-6939-4B22-B706-197F24F650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5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F1B44-6939-4B22-B706-197F24F650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5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2F1B44-6939-4B22-B706-197F24F6500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4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14221" y="-27384"/>
            <a:ext cx="9178405" cy="6885384"/>
          </a:xfrm>
          <a:prstGeom prst="rect">
            <a:avLst/>
          </a:prstGeom>
          <a:gradFill flip="none" rotWithShape="1">
            <a:gsLst>
              <a:gs pos="7600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200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</a:schemeClr>
              </a:gs>
              <a:gs pos="26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  <p:txBody>
          <a:bodyPr vert="horz" wrap="square" lIns="91440" tIns="45720" rIns="504000" bIns="45720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-14221" y="2061152"/>
            <a:ext cx="9144000" cy="27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-14221" y="2564904"/>
            <a:ext cx="9178405" cy="158417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000" b="1">
                <a:latin typeface="Georgia" pitchFamily="18" charset="0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0688"/>
            <a:ext cx="2529910" cy="65366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059832" y="332656"/>
            <a:ext cx="583264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latin typeface="经典繁毛楷" pitchFamily="49" charset="-122"/>
                <a:ea typeface="经典繁毛楷" pitchFamily="49" charset="-122"/>
                <a:cs typeface="经典繁毛楷" pitchFamily="49" charset="-122"/>
              </a:rPr>
              <a:t>中国</a:t>
            </a:r>
            <a:r>
              <a:rPr lang="en-US" altLang="zh-CN" sz="5400" smtClean="0">
                <a:solidFill>
                  <a:schemeClr val="bg1"/>
                </a:solidFill>
                <a:latin typeface="经典繁毛楷" pitchFamily="49" charset="-122"/>
                <a:ea typeface="经典繁毛楷" pitchFamily="49" charset="-122"/>
                <a:cs typeface="经典繁毛楷" pitchFamily="49" charset="-122"/>
              </a:rPr>
              <a:t>IT</a:t>
            </a:r>
            <a:r>
              <a:rPr lang="zh-CN" altLang="en-US" sz="5400" smtClean="0">
                <a:solidFill>
                  <a:schemeClr val="bg1"/>
                </a:solidFill>
                <a:latin typeface="经典繁毛楷" pitchFamily="49" charset="-122"/>
                <a:ea typeface="经典繁毛楷" pitchFamily="49" charset="-122"/>
                <a:cs typeface="经典繁毛楷" pitchFamily="49" charset="-122"/>
              </a:rPr>
              <a:t>教育实战派</a:t>
            </a:r>
            <a:endParaRPr lang="zh-CN" altLang="en-US" sz="5400">
              <a:solidFill>
                <a:schemeClr val="bg1"/>
              </a:solidFill>
              <a:latin typeface="经典繁毛楷" pitchFamily="49" charset="-122"/>
              <a:ea typeface="经典繁毛楷" pitchFamily="49" charset="-122"/>
              <a:cs typeface="经典繁毛楷" pitchFamily="49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4356100" y="4191000"/>
            <a:ext cx="4464050" cy="1296988"/>
          </a:xfrm>
          <a:prstGeom prst="roundRect">
            <a:avLst/>
          </a:prstGeom>
          <a:solidFill>
            <a:schemeClr val="bg1"/>
          </a:solidFill>
          <a:effectLst>
            <a:outerShdw blurRad="50800" dist="114300" dir="342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>
              <a:defRPr/>
            </a:pPr>
            <a:r>
              <a:rPr lang="zh-CN" altLang="en-US" sz="3600">
                <a:solidFill>
                  <a:srgbClr val="0070C0"/>
                </a:solidFill>
                <a:latin typeface="方正姚体" pitchFamily="2" charset="-122"/>
                <a:ea typeface="方正姚体" pitchFamily="2" charset="-122"/>
              </a:rPr>
              <a:t>讲师：</a:t>
            </a:r>
            <a:endParaRPr lang="en-US" altLang="zh-CN" sz="3600">
              <a:solidFill>
                <a:srgbClr val="0070C0"/>
              </a:solidFill>
              <a:latin typeface="方正姚体" pitchFamily="2" charset="-122"/>
              <a:ea typeface="方正姚体" pitchFamily="2" charset="-122"/>
            </a:endParaRPr>
          </a:p>
          <a:p>
            <a:pPr algn="l">
              <a:defRPr/>
            </a:pPr>
            <a:r>
              <a:rPr lang="en-US" altLang="zh-CN" sz="3600">
                <a:solidFill>
                  <a:srgbClr val="0070C0"/>
                </a:solidFill>
                <a:latin typeface="方正姚体" pitchFamily="2" charset="-122"/>
                <a:ea typeface="方正姚体" pitchFamily="2" charset="-122"/>
              </a:rPr>
              <a:t> QQ  </a:t>
            </a:r>
            <a:r>
              <a:rPr lang="zh-CN" altLang="en-US" sz="3600">
                <a:solidFill>
                  <a:srgbClr val="0070C0"/>
                </a:solidFill>
                <a:latin typeface="方正姚体" pitchFamily="2" charset="-122"/>
                <a:ea typeface="方正姚体" pitchFamily="2" charset="-122"/>
              </a:rPr>
              <a:t>： </a:t>
            </a:r>
            <a:r>
              <a:rPr lang="en-US" altLang="zh-CN" sz="2800">
                <a:solidFill>
                  <a:srgbClr val="0070C0"/>
                </a:solidFill>
                <a:latin typeface="方正姚体" pitchFamily="2" charset="-122"/>
                <a:ea typeface="方正姚体" pitchFamily="2" charset="-122"/>
              </a:rPr>
              <a:t>770305805</a:t>
            </a:r>
            <a:endParaRPr lang="zh-CN" altLang="en-US" sz="2800">
              <a:solidFill>
                <a:srgbClr val="0070C0"/>
              </a:solidFill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6"/>
          <a:stretch>
            <a:fillRect/>
          </a:stretch>
        </p:blipFill>
        <p:spPr bwMode="auto">
          <a:xfrm>
            <a:off x="-12700" y="5957888"/>
            <a:ext cx="4546600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5975627" y="4263414"/>
            <a:ext cx="2376264" cy="57633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buNone/>
              <a:defRPr lang="zh-CN" altLang="en-US" sz="3600" b="0" kern="1200">
                <a:solidFill>
                  <a:srgbClr val="0070C0"/>
                </a:solidFill>
                <a:latin typeface="方正姚体" pitchFamily="2" charset="-122"/>
                <a:ea typeface="方正姚体" pitchFamily="2" charset="-122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25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内容占位符 28"/>
          <p:cNvSpPr>
            <a:spLocks noGrp="1"/>
          </p:cNvSpPr>
          <p:nvPr>
            <p:ph sz="quarter" idx="10"/>
          </p:nvPr>
        </p:nvSpPr>
        <p:spPr>
          <a:xfrm>
            <a:off x="619723" y="1941537"/>
            <a:ext cx="8055701" cy="4367783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buFont typeface="Wingdings" pitchFamily="2" charset="2"/>
              <a:buChar char="Ø"/>
              <a:defRPr sz="3200">
                <a:latin typeface="Arial" pitchFamily="34" charset="0"/>
                <a:ea typeface="+mj-ea"/>
                <a:cs typeface="Arial" pitchFamily="34" charset="0"/>
              </a:defRPr>
            </a:lvl1pPr>
            <a:lvl2pPr marL="914400" indent="-457200">
              <a:buClrTx/>
              <a:buFont typeface="Wingdings" pitchFamily="2" charset="2"/>
              <a:buChar char="Ø"/>
              <a:defRPr sz="2800">
                <a:latin typeface="Arial" pitchFamily="34" charset="0"/>
                <a:ea typeface="+mj-ea"/>
                <a:cs typeface="Arial" pitchFamily="34" charset="0"/>
              </a:defRPr>
            </a:lvl2pPr>
            <a:lvl3pPr marL="1143000" indent="-228600">
              <a:buFont typeface="Wingdings" pitchFamily="2" charset="2"/>
              <a:buChar char="Ø"/>
              <a:defRPr sz="2400"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sz="3200">
                <a:latin typeface="微软雅黑" pitchFamily="34" charset="-122"/>
                <a:ea typeface="微软雅黑" pitchFamily="34" charset="-122"/>
              </a:defRPr>
            </a:lvl4pPr>
            <a:lvl5pPr>
              <a:defRPr sz="32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27" name="标题 26"/>
          <p:cNvSpPr>
            <a:spLocks noGrp="1"/>
          </p:cNvSpPr>
          <p:nvPr>
            <p:ph type="title"/>
          </p:nvPr>
        </p:nvSpPr>
        <p:spPr>
          <a:xfrm>
            <a:off x="611560" y="1245889"/>
            <a:ext cx="8065224" cy="59893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30606" y="1885950"/>
            <a:ext cx="5942568" cy="0"/>
          </a:xfrm>
          <a:prstGeom prst="line">
            <a:avLst/>
          </a:prstGeom>
          <a:ln w="38100" cap="rnd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3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>
          <a:xfrm>
            <a:off x="611560" y="1245889"/>
            <a:ext cx="8064896" cy="598935"/>
          </a:xfrm>
          <a:prstGeom prst="rect">
            <a:avLst/>
          </a:prstGeom>
        </p:spPr>
        <p:txBody>
          <a:bodyPr/>
          <a:lstStyle>
            <a:lvl1pPr algn="l">
              <a:defRPr sz="3600" b="0">
                <a:latin typeface="Georgia" pitchFamily="18" charset="0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30606" y="1885950"/>
            <a:ext cx="5942568" cy="0"/>
          </a:xfrm>
          <a:prstGeom prst="line">
            <a:avLst/>
          </a:prstGeom>
          <a:ln w="38100" cap="rnd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621318" y="1948020"/>
            <a:ext cx="8055205" cy="4248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Georgia" pitchFamily="18" charset="0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0354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 bwMode="auto">
          <a:xfrm>
            <a:off x="543464" y="-2947"/>
            <a:ext cx="1389775" cy="1198800"/>
          </a:xfrm>
          <a:prstGeom prst="ellipse">
            <a:avLst/>
          </a:prstGeom>
          <a:solidFill>
            <a:schemeClr val="bg1"/>
          </a:solidFill>
          <a:ln w="508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-19047" y="-27384"/>
            <a:ext cx="9178406" cy="864096"/>
          </a:xfrm>
          <a:prstGeom prst="rect">
            <a:avLst/>
          </a:prstGeom>
          <a:solidFill>
            <a:srgbClr val="2B758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  <p:txBody>
          <a:bodyPr vert="horz" wrap="square" lIns="91440" tIns="45720" rIns="50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-19047" y="6412584"/>
            <a:ext cx="9178406" cy="472800"/>
          </a:xfrm>
          <a:prstGeom prst="rect">
            <a:avLst/>
          </a:prstGeom>
          <a:solidFill>
            <a:srgbClr val="2B758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  <a:softEdge rad="12700"/>
          </a:effectLst>
        </p:spPr>
        <p:txBody>
          <a:bodyPr vert="horz" wrap="square" lIns="91440" tIns="45720" rIns="504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1" y="127295"/>
            <a:ext cx="2188295" cy="5654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07904" y="-26913"/>
            <a:ext cx="720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91693" y="-19912"/>
            <a:ext cx="7392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35022" y="-27384"/>
            <a:ext cx="6888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育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67619" y="-18758"/>
            <a:ext cx="720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教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75307" y="-2947"/>
            <a:ext cx="8473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国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98035" y="8626"/>
            <a:ext cx="7669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IT</a:t>
            </a:r>
            <a:endParaRPr kumimoji="0" lang="zh-CN" altLang="en-US" sz="4500" b="1" i="0" u="none" strike="noStrike" cap="none" spc="0" normalizeH="0" baseline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经典繁毛楷" panose="02010609000101010101" pitchFamily="49" charset="-122"/>
              <a:ea typeface="经典繁毛楷" panose="02010609000101010101" pitchFamily="49" charset="-122"/>
              <a:cs typeface="经典繁毛楷" panose="0201060900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87834" y="-10132"/>
            <a:ext cx="8964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71859" y="-15022"/>
            <a:ext cx="8160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cap="none" spc="0" normalizeH="0" baseline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rPr>
              <a:t>实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6"/>
          <a:srcRect l="44986"/>
          <a:stretch/>
        </p:blipFill>
        <p:spPr bwMode="auto">
          <a:xfrm>
            <a:off x="6656388" y="6423025"/>
            <a:ext cx="2487612" cy="449263"/>
          </a:xfrm>
          <a:prstGeom prst="rect">
            <a:avLst/>
          </a:prstGeom>
          <a:noFill/>
          <a:ln w="3175" cap="flat" cmpd="sng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2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Apache 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徐培成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4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查询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>$</a:t>
            </a:r>
            <a:r>
              <a:rPr lang="en-US" altLang="zh-CN" sz="2400" dirty="0"/>
              <a:t>hive&gt;SELECT year, </a:t>
            </a:r>
            <a:r>
              <a:rPr lang="en-US" altLang="zh-CN" sz="2400" dirty="0" smtClean="0"/>
              <a:t>MAX(temperature)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FROM records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WHERE </a:t>
            </a:r>
            <a:r>
              <a:rPr lang="en-US" altLang="zh-CN" sz="2400" dirty="0"/>
              <a:t>temperature != </a:t>
            </a:r>
            <a:r>
              <a:rPr lang="en-US" altLang="zh-CN" sz="2400" dirty="0" smtClean="0"/>
              <a:t>9999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               AND </a:t>
            </a:r>
            <a:r>
              <a:rPr lang="en-US" altLang="zh-CN" sz="2400" dirty="0"/>
              <a:t>quality IN (0, 1, 4, 5, </a:t>
            </a:r>
            <a:r>
              <a:rPr lang="en-US" altLang="zh-CN" sz="2400" dirty="0" smtClean="0"/>
              <a:t>9)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GROUP </a:t>
            </a:r>
            <a:r>
              <a:rPr lang="en-US" altLang="zh-CN" sz="2400" dirty="0"/>
              <a:t>BY year;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19828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进行验证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hive.files.umask.value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&lt;value&gt;0002&lt;/value&gt;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hive.metastore.authorization.storage.checks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hive.metastore.execute.setugi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</a:t>
            </a:r>
            <a:r>
              <a:rPr lang="en-US" altLang="zh-CN" sz="1600" dirty="0" smtClean="0"/>
              <a:t>value&gt;true&lt;/</a:t>
            </a:r>
            <a:r>
              <a:rPr lang="en-US" altLang="zh-CN" sz="1600" dirty="0"/>
              <a:t>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  <a:endParaRPr lang="en-US" altLang="zh-CN" sz="16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中的权限管理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开启授权：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hive.security.authorization.enabled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hive.security.authorization.createtable.owner.grants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&lt;value&gt;ALL&lt;/value&gt;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  <a:endParaRPr lang="en-US" altLang="zh-CN" sz="16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2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中的权限管理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/>
              <a:t>权限可以授予给不同的主题，如用户</a:t>
            </a:r>
            <a:r>
              <a:rPr lang="en-US" altLang="zh-CN" sz="2400" dirty="0"/>
              <a:t>(USER)</a:t>
            </a:r>
            <a:r>
              <a:rPr lang="zh-CN" altLang="en-US" sz="2400" dirty="0"/>
              <a:t>，组</a:t>
            </a:r>
            <a:r>
              <a:rPr lang="en-US" altLang="zh-CN" sz="2400" dirty="0"/>
              <a:t>(GROUP)</a:t>
            </a:r>
            <a:r>
              <a:rPr lang="zh-CN" altLang="en-US" sz="2400" dirty="0"/>
              <a:t>，角色</a:t>
            </a:r>
            <a:r>
              <a:rPr lang="en-US" altLang="zh-CN" sz="2400" dirty="0"/>
              <a:t>(ROLES</a:t>
            </a:r>
            <a:r>
              <a:rPr lang="en-US" altLang="zh-CN" sz="2400" dirty="0" smtClean="0"/>
              <a:t>)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system:user.name</a:t>
            </a:r>
            <a:r>
              <a:rPr lang="en-US" altLang="zh-CN" sz="1800" dirty="0"/>
              <a:t>;</a:t>
            </a:r>
          </a:p>
          <a:p>
            <a:pPr marL="457200" lvl="1" indent="0">
              <a:buNone/>
            </a:pPr>
            <a:r>
              <a:rPr lang="en-US" altLang="zh-CN" sz="1800" dirty="0" err="1"/>
              <a:t>system:user.name</a:t>
            </a:r>
            <a:r>
              <a:rPr lang="en-US" altLang="zh-CN" sz="1800" dirty="0"/>
              <a:t>=</a:t>
            </a:r>
            <a:r>
              <a:rPr lang="en-US" altLang="zh-CN" sz="1800" dirty="0" err="1"/>
              <a:t>edward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hive&gt; GRANT CREATE ON DATABASE default TO USER </a:t>
            </a:r>
            <a:r>
              <a:rPr lang="en-US" altLang="zh-CN" sz="1800" dirty="0" err="1"/>
              <a:t>edward</a:t>
            </a:r>
            <a:r>
              <a:rPr lang="en-US" altLang="zh-CN" sz="1800" dirty="0"/>
              <a:t>;</a:t>
            </a:r>
          </a:p>
          <a:p>
            <a:pPr marL="457200" lvl="1" indent="0">
              <a:buNone/>
            </a:pPr>
            <a:r>
              <a:rPr lang="en-US" altLang="zh-CN" sz="1800" dirty="0"/>
              <a:t>hive&gt; CREATE TABLE </a:t>
            </a:r>
            <a:r>
              <a:rPr lang="en-US" altLang="zh-CN" sz="1800" dirty="0" err="1"/>
              <a:t>authorization_test</a:t>
            </a:r>
            <a:r>
              <a:rPr lang="en-US" altLang="zh-CN" sz="1800" dirty="0"/>
              <a:t> (key INT, value STRING</a:t>
            </a:r>
            <a:r>
              <a:rPr lang="en-US" altLang="zh-CN" sz="1800" dirty="0" smtClean="0"/>
              <a:t>);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r>
              <a:rPr lang="zh-CN" altLang="en-US" sz="1800" dirty="0"/>
              <a:t>可以通过</a:t>
            </a:r>
            <a:r>
              <a:rPr lang="en-US" altLang="zh-CN" sz="1800" dirty="0"/>
              <a:t>SHOW GRANT</a:t>
            </a:r>
            <a:r>
              <a:rPr lang="zh-CN" altLang="en-US" sz="1800" dirty="0"/>
              <a:t>查看授权的情况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9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分区级别的权限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只需要将表属性</a:t>
            </a:r>
            <a:r>
              <a:rPr lang="en-US" altLang="zh-CN" sz="2400" dirty="0"/>
              <a:t>PARTITION_LEVEL_PRIVILEGE </a:t>
            </a:r>
            <a:r>
              <a:rPr lang="zh-CN" altLang="en-US" sz="2400" dirty="0"/>
              <a:t>设为</a:t>
            </a:r>
            <a:r>
              <a:rPr lang="en-US" altLang="zh-CN" sz="2400" dirty="0" smtClean="0"/>
              <a:t>TRUE</a:t>
            </a:r>
          </a:p>
          <a:p>
            <a:pPr marL="457200" lvl="1" indent="0">
              <a:buNone/>
            </a:pP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/>
              <a:t>hive&gt; CREATE TABLE </a:t>
            </a:r>
            <a:r>
              <a:rPr lang="en-US" altLang="zh-CN" sz="1800" dirty="0" err="1"/>
              <a:t>authorize_part</a:t>
            </a:r>
            <a:r>
              <a:rPr lang="en-US" altLang="zh-CN" sz="1800" dirty="0"/>
              <a:t> (key INT, value STRING)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      &gt; </a:t>
            </a:r>
            <a:r>
              <a:rPr lang="en-US" altLang="zh-CN" sz="1800" dirty="0"/>
              <a:t>PARTITIONED BY (ds STRING);</a:t>
            </a:r>
          </a:p>
          <a:p>
            <a:pPr marL="457200" lvl="1" indent="0">
              <a:buNone/>
            </a:pPr>
            <a:r>
              <a:rPr lang="en-US" altLang="zh-CN" sz="1800" dirty="0"/>
              <a:t>hive&gt; ALTER TABLE </a:t>
            </a:r>
            <a:r>
              <a:rPr lang="en-US" altLang="zh-CN" sz="1800" dirty="0" err="1"/>
              <a:t>authorization_part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 smtClean="0"/>
              <a:t>      &gt; </a:t>
            </a:r>
            <a:r>
              <a:rPr lang="en-US" altLang="zh-CN" sz="1800" dirty="0"/>
              <a:t>SET TBLPROPERTIES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      &gt; </a:t>
            </a:r>
            <a:r>
              <a:rPr lang="en-US" altLang="zh-CN" sz="1800" dirty="0"/>
              <a:t>("PARTITION_LEVEL_PRIVILEGE"="TRUE");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6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自动授权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100" dirty="0" smtClean="0"/>
              <a:t>属性</a:t>
            </a:r>
            <a:r>
              <a:rPr lang="en-US" altLang="zh-CN" sz="2100" dirty="0" err="1" smtClean="0"/>
              <a:t>hive.security.authorization.createtable.owner.grants</a:t>
            </a:r>
            <a:r>
              <a:rPr lang="zh-CN" altLang="en-US" sz="2100" dirty="0" smtClean="0"/>
              <a:t>可以定义为创建表的用户自动授予对这张表的指定的权限。例如：</a:t>
            </a:r>
            <a:endParaRPr lang="en-US" altLang="zh-CN" sz="21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&lt;</a:t>
            </a:r>
            <a:r>
              <a:rPr lang="en-US" altLang="zh-CN" sz="1800" dirty="0"/>
              <a:t>property&gt;  </a:t>
            </a:r>
          </a:p>
          <a:p>
            <a:pPr marL="457200" lvl="1" indent="0">
              <a:buNone/>
            </a:pPr>
            <a:r>
              <a:rPr lang="en-US" altLang="zh-CN" sz="1800" dirty="0"/>
              <a:t>  &lt;name&gt;</a:t>
            </a:r>
            <a:r>
              <a:rPr lang="en-US" altLang="zh-CN" sz="1800" dirty="0" err="1"/>
              <a:t>hive.security.authorization.createtable.owner.grants</a:t>
            </a:r>
            <a:r>
              <a:rPr lang="en-US" altLang="zh-CN" sz="1800" dirty="0"/>
              <a:t>&lt;/name&gt;  </a:t>
            </a:r>
          </a:p>
          <a:p>
            <a:pPr marL="457200" lvl="1" indent="0">
              <a:buNone/>
            </a:pPr>
            <a:r>
              <a:rPr lang="en-US" altLang="zh-CN" sz="1800" dirty="0"/>
              <a:t>  &lt;value&gt;</a:t>
            </a:r>
            <a:r>
              <a:rPr lang="en-US" altLang="zh-CN" sz="1800" dirty="0" err="1"/>
              <a:t>select,drop</a:t>
            </a:r>
            <a:r>
              <a:rPr lang="en-US" altLang="zh-CN" sz="1800" dirty="0"/>
              <a:t>&lt;/value&gt;  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 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zh-CN" altLang="en-US" sz="1800" dirty="0" smtClean="0"/>
              <a:t>属性</a:t>
            </a:r>
            <a:r>
              <a:rPr lang="en-US" altLang="zh-CN" sz="1800" b="1" dirty="0" err="1" smtClean="0"/>
              <a:t>hive.security.authorization.createtable.user.grants</a:t>
            </a:r>
            <a:r>
              <a:rPr lang="zh-CN" altLang="en-US" sz="1800" dirty="0" smtClean="0"/>
              <a:t>可以在创建表时自动授予指定用户指定的权限。例如：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hive.security.authorization.createtable.user.grants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&lt;value&gt;admin1,edward:select;user1:create&lt;/value&gt;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5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Zookeeper</a:t>
            </a:r>
            <a:r>
              <a:rPr lang="zh-CN" altLang="en-US" sz="2800" dirty="0" smtClean="0"/>
              <a:t>支持锁功能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Zookeeper </a:t>
            </a:r>
            <a:r>
              <a:rPr lang="zh-CN" altLang="en-US" sz="2400" dirty="0"/>
              <a:t>是 </a:t>
            </a:r>
            <a:r>
              <a:rPr lang="en-US" altLang="zh-CN" sz="2400" dirty="0"/>
              <a:t>Google </a:t>
            </a:r>
            <a:r>
              <a:rPr lang="zh-CN" altLang="en-US" sz="2400" dirty="0"/>
              <a:t>的 </a:t>
            </a:r>
            <a:r>
              <a:rPr lang="en-US" altLang="zh-CN" sz="2400" dirty="0"/>
              <a:t>Chubby</a:t>
            </a:r>
            <a:r>
              <a:rPr lang="zh-CN" altLang="en-US" sz="2400" dirty="0"/>
              <a:t>一个开源的实现，是 </a:t>
            </a:r>
            <a:r>
              <a:rPr lang="en-US" altLang="zh-CN" sz="2400" dirty="0" err="1"/>
              <a:t>Hadoop</a:t>
            </a:r>
            <a:r>
              <a:rPr lang="en-US" altLang="zh-CN" sz="2400" dirty="0"/>
              <a:t> </a:t>
            </a:r>
            <a:r>
              <a:rPr lang="zh-CN" altLang="en-US" sz="2400" dirty="0"/>
              <a:t>的分布式协调服务</a:t>
            </a:r>
          </a:p>
          <a:p>
            <a:pPr lvl="1"/>
            <a:r>
              <a:rPr lang="zh-CN" altLang="en-US" sz="2400" dirty="0"/>
              <a:t>它包含一个简单的原语集，分布式应用程序可以基于它实现同步服务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配置</a:t>
            </a:r>
            <a:r>
              <a:rPr lang="zh-CN" altLang="en-US" sz="2400" dirty="0" smtClean="0"/>
              <a:t>维护</a:t>
            </a:r>
            <a:r>
              <a:rPr lang="zh-CN" altLang="en-US" sz="2400" dirty="0"/>
              <a:t>和命名服务</a:t>
            </a:r>
            <a:r>
              <a:rPr lang="zh-CN" altLang="en-US" sz="2400" dirty="0" smtClean="0"/>
              <a:t>等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Zookeeper</a:t>
            </a:r>
            <a:r>
              <a:rPr lang="zh-CN" altLang="en-US" sz="2800" dirty="0" smtClean="0"/>
              <a:t>的安装和配置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解压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tar </a:t>
            </a:r>
            <a:r>
              <a:rPr lang="en-US" altLang="zh-CN" sz="2000" dirty="0" err="1"/>
              <a:t>xzf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zookeeper-3.4.3.tar.gz</a:t>
            </a:r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conf</a:t>
            </a:r>
            <a:r>
              <a:rPr lang="zh-CN" altLang="en-US" sz="2400" dirty="0" smtClean="0"/>
              <a:t>目录下创建一个配置文件</a:t>
            </a:r>
            <a:r>
              <a:rPr lang="en-US" altLang="zh-CN" sz="2400" dirty="0" err="1" smtClean="0"/>
              <a:t>zoo.cfg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600" dirty="0" err="1" smtClean="0"/>
              <a:t>tickTime</a:t>
            </a:r>
            <a:r>
              <a:rPr lang="en-US" altLang="zh-CN" sz="1600" dirty="0" smtClean="0"/>
              <a:t>=2000</a:t>
            </a:r>
          </a:p>
          <a:p>
            <a:pPr marL="457200" lvl="1" indent="0">
              <a:buNone/>
            </a:pPr>
            <a:r>
              <a:rPr lang="en-US" altLang="zh-CN" sz="1600" dirty="0" err="1" smtClean="0"/>
              <a:t>dataDir</a:t>
            </a:r>
            <a:r>
              <a:rPr lang="en-US" altLang="zh-CN" sz="1600" dirty="0" smtClean="0"/>
              <a:t>=/Users/</a:t>
            </a:r>
            <a:r>
              <a:rPr lang="en-US" altLang="zh-CN" sz="1600" dirty="0" err="1" smtClean="0"/>
              <a:t>zdandljb</a:t>
            </a:r>
            <a:r>
              <a:rPr lang="en-US" altLang="zh-CN" sz="1600" dirty="0" smtClean="0"/>
              <a:t>/zookeeper/data</a:t>
            </a:r>
            <a:br>
              <a:rPr lang="en-US" altLang="zh-CN" sz="1600" dirty="0" smtClean="0"/>
            </a:br>
            <a:r>
              <a:rPr lang="en-US" altLang="zh-CN" sz="1600" dirty="0" err="1" smtClean="0"/>
              <a:t>dataLogDir</a:t>
            </a:r>
            <a:r>
              <a:rPr lang="en-US" altLang="zh-CN" sz="1600" dirty="0" smtClean="0"/>
              <a:t>=xxx/zookeeper/server1/          </a:t>
            </a:r>
          </a:p>
          <a:p>
            <a:pPr marL="457200" lvl="1" indent="0">
              <a:buNone/>
            </a:pPr>
            <a:r>
              <a:rPr lang="en-US" altLang="zh-CN" sz="1600" dirty="0" err="1" smtClean="0"/>
              <a:t>clientPort</a:t>
            </a:r>
            <a:r>
              <a:rPr lang="en-US" altLang="zh-CN" sz="1600" dirty="0" smtClean="0"/>
              <a:t>=2181				                  </a:t>
            </a:r>
          </a:p>
          <a:p>
            <a:pPr marL="457200" lvl="1" indent="0">
              <a:buNone/>
            </a:pPr>
            <a:r>
              <a:rPr lang="en-US" altLang="zh-CN" sz="1600" dirty="0" err="1" smtClean="0"/>
              <a:t>initLimit</a:t>
            </a:r>
            <a:r>
              <a:rPr lang="en-US" altLang="zh-CN" sz="1600" dirty="0" smtClean="0"/>
              <a:t>=5 					      </a:t>
            </a:r>
          </a:p>
          <a:p>
            <a:pPr marL="457200" lvl="1" indent="0">
              <a:buNone/>
            </a:pPr>
            <a:r>
              <a:rPr lang="en-US" altLang="zh-CN" sz="1600" dirty="0" err="1" smtClean="0"/>
              <a:t>syncLimit</a:t>
            </a:r>
            <a:r>
              <a:rPr lang="en-US" altLang="zh-CN" sz="1600" dirty="0" smtClean="0"/>
              <a:t>=2 				    		     </a:t>
            </a:r>
          </a:p>
          <a:p>
            <a:pPr marL="457200" lvl="1" indent="0">
              <a:buNone/>
            </a:pPr>
            <a:r>
              <a:rPr lang="en-US" altLang="zh-CN" sz="1600" dirty="0" smtClean="0"/>
              <a:t>server.1=zk1.site.pvt:2888:3888 		               	    </a:t>
            </a:r>
          </a:p>
          <a:p>
            <a:pPr marL="457200" lvl="1" indent="0">
              <a:buNone/>
            </a:pPr>
            <a:r>
              <a:rPr lang="en-US" altLang="zh-CN" sz="1600" dirty="0" smtClean="0"/>
              <a:t>server.2=zk2.site.pvt:2888:3888 		                          </a:t>
            </a:r>
          </a:p>
          <a:p>
            <a:pPr marL="457200" lvl="1" indent="0">
              <a:buNone/>
            </a:pPr>
            <a:r>
              <a:rPr lang="en-US" altLang="zh-CN" sz="1600" dirty="0" smtClean="0"/>
              <a:t>server.3=zk3.site.pvt:2888:3888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0" indent="0">
              <a:buNone/>
            </a:pP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99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Zookeeper</a:t>
            </a:r>
            <a:r>
              <a:rPr lang="zh-CN" altLang="en-US" sz="2800" dirty="0" smtClean="0"/>
              <a:t>的安装和配置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每台服务器上，创建一个</a:t>
            </a:r>
            <a:r>
              <a:rPr lang="en-US" altLang="zh-CN" sz="2400" dirty="0" err="1" smtClean="0"/>
              <a:t>myid</a:t>
            </a:r>
            <a:r>
              <a:rPr lang="zh-CN" altLang="en-US" sz="2400" dirty="0" smtClean="0"/>
              <a:t>文件，并确保文件内容和配置文件中配置的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匹配。</a:t>
            </a:r>
            <a:endParaRPr lang="en-US" altLang="zh-CN" sz="2400" dirty="0" smtClean="0"/>
          </a:p>
          <a:p>
            <a:pPr marL="685800" lvl="2" indent="0">
              <a:buNone/>
            </a:pPr>
            <a:r>
              <a:rPr lang="zh-CN" altLang="en-US" sz="2000" dirty="0" smtClean="0"/>
              <a:t>例如，</a:t>
            </a:r>
            <a:r>
              <a:rPr lang="en-US" altLang="zh-CN" sz="2000" dirty="0" smtClean="0"/>
              <a:t>zk1.site.pvt</a:t>
            </a:r>
            <a:r>
              <a:rPr lang="zh-CN" altLang="en-US" sz="2000" dirty="0" smtClean="0"/>
              <a:t>服务器：</a:t>
            </a:r>
            <a:endParaRPr lang="en-US" altLang="zh-CN" sz="2000" dirty="0" smtClean="0"/>
          </a:p>
          <a:p>
            <a:pPr marL="685800" lvl="2" indent="0">
              <a:buNone/>
            </a:pPr>
            <a:r>
              <a:rPr lang="en-US" altLang="zh-CN" sz="2000" dirty="0" smtClean="0"/>
              <a:t>$</a:t>
            </a:r>
            <a:r>
              <a:rPr lang="en-US" altLang="zh-CN" sz="2000" dirty="0" err="1" smtClean="0"/>
              <a:t>sudo</a:t>
            </a:r>
            <a:r>
              <a:rPr lang="en-US" altLang="zh-CN" sz="2000" dirty="0" smtClean="0"/>
              <a:t> echo 1 &gt; /</a:t>
            </a:r>
            <a:r>
              <a:rPr lang="en-US" altLang="zh-CN" sz="2000" dirty="0" err="1" smtClean="0"/>
              <a:t>var</a:t>
            </a:r>
            <a:r>
              <a:rPr lang="en-US" altLang="zh-CN" sz="2000" dirty="0" smtClean="0"/>
              <a:t>/zookeeper/</a:t>
            </a:r>
            <a:r>
              <a:rPr lang="en-US" altLang="zh-CN" sz="2000" dirty="0" err="1" smtClean="0"/>
              <a:t>myid</a:t>
            </a:r>
            <a:endParaRPr lang="en-US" altLang="zh-CN" sz="2000" dirty="0" smtClean="0"/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0" indent="0">
              <a:buNone/>
            </a:pP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3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Zookeeper</a:t>
            </a:r>
            <a:r>
              <a:rPr lang="zh-CN" altLang="en-US" sz="2800" dirty="0" smtClean="0"/>
              <a:t>的安装和配置</a:t>
            </a:r>
            <a:endParaRPr lang="en-US" altLang="ja-JP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$HIVE_HOME/hive-site.xml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增加属性配置：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&lt;property&gt;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&lt;name&gt;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hive.support.concurrency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&lt;/name&gt;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&lt;value&gt;true&lt;/value&gt;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&lt;/property&gt;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&lt;property&gt;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&lt;name&gt;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hive.zookeeper.quorum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&lt;/name&gt;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 &lt;value&gt;zk1.site.pvt,zk2.site.pvt,zk2.site.pvt&lt;/value&gt; 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&lt;/property&gt;</a:t>
            </a:r>
          </a:p>
          <a:p>
            <a:pPr marL="457200" lvl="1" indent="0">
              <a:buNone/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ja-JP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7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Zookeeper</a:t>
            </a:r>
            <a:r>
              <a:rPr lang="zh-CN" altLang="en-US" sz="2800" dirty="0" smtClean="0"/>
              <a:t>的安装和配置</a:t>
            </a:r>
            <a:endParaRPr lang="en-US" altLang="ja-JP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启动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 marL="457200" lvl="1" indent="0">
              <a:buNone/>
            </a:pPr>
            <a:r>
              <a:rPr lang="en-US" altLang="zh-CN" sz="2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bin/zkServer.sh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  <a:p>
            <a:pPr lvl="1"/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关闭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ZooKeeper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ja-JP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zkServer.sh stop</a:t>
            </a:r>
            <a:endParaRPr lang="en-US" altLang="zh-CN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endParaRPr lang="en-US" altLang="ja-JP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9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配置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1800" dirty="0" smtClean="0"/>
              <a:t>//</a:t>
            </a:r>
            <a:r>
              <a:rPr lang="zh-CN" altLang="en-US" sz="1800" dirty="0" smtClean="0"/>
              <a:t>指定配置目录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>$</a:t>
            </a:r>
            <a:r>
              <a:rPr lang="en-US" altLang="zh-CN" sz="1800" dirty="0"/>
              <a:t>hive --</a:t>
            </a:r>
            <a:r>
              <a:rPr lang="en-US" altLang="zh-CN" sz="1800" dirty="0" err="1"/>
              <a:t>config</a:t>
            </a:r>
            <a:r>
              <a:rPr lang="en-US" altLang="zh-CN" sz="1800" dirty="0"/>
              <a:t> /</a:t>
            </a:r>
            <a:r>
              <a:rPr lang="en-US" altLang="zh-CN" sz="1800" dirty="0" smtClean="0"/>
              <a:t>Users/tom/</a:t>
            </a:r>
            <a:r>
              <a:rPr lang="en-US" altLang="zh-CN" sz="1800" dirty="0" err="1" smtClean="0"/>
              <a:t>dev</a:t>
            </a:r>
            <a:r>
              <a:rPr lang="en-US" altLang="zh-CN" sz="1800" dirty="0" smtClean="0"/>
              <a:t>/hive-</a:t>
            </a:r>
            <a:r>
              <a:rPr lang="en-US" altLang="zh-CN" sz="1800" smtClean="0"/>
              <a:t>conf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>[</a:t>
            </a:r>
            <a:r>
              <a:rPr lang="en-US" altLang="zh-CN" sz="1800" dirty="0" err="1" smtClean="0"/>
              <a:t>conf</a:t>
            </a:r>
            <a:r>
              <a:rPr lang="en-US" altLang="zh-CN" sz="1800" dirty="0" smtClean="0"/>
              <a:t>/hive-site.xml]</a:t>
            </a:r>
            <a:r>
              <a:rPr lang="zh-CN" altLang="en-US" sz="1800" dirty="0" smtClean="0"/>
              <a:t>默认配置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err="1" smtClean="0"/>
              <a:t>fs.defaultFS</a:t>
            </a:r>
            <a:r>
              <a:rPr lang="en-US" altLang="zh-CN" sz="1800" dirty="0" smtClean="0"/>
              <a:t>=</a:t>
            </a:r>
            <a:br>
              <a:rPr lang="en-US" altLang="zh-CN" sz="1800" dirty="0" smtClean="0"/>
            </a:br>
            <a:r>
              <a:rPr lang="en-US" altLang="zh-CN" sz="1800" dirty="0" err="1" smtClean="0"/>
              <a:t>yarn.resourcemanager.address</a:t>
            </a:r>
            <a:r>
              <a:rPr lang="en-US" altLang="zh-CN" sz="1800" dirty="0" smtClean="0"/>
              <a:t>=</a:t>
            </a:r>
            <a:br>
              <a:rPr lang="en-US" altLang="zh-CN" sz="1800" dirty="0" smtClean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>$&gt;hive </a:t>
            </a:r>
            <a:r>
              <a:rPr lang="en-US" altLang="zh-CN" sz="1800" dirty="0"/>
              <a:t>-</a:t>
            </a:r>
            <a:r>
              <a:rPr lang="en-US" altLang="zh-CN" sz="1800" dirty="0" err="1"/>
              <a:t>hiveconf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fs.defaultFS</a:t>
            </a:r>
            <a:r>
              <a:rPr lang="en-US" altLang="zh-CN" sz="1800" dirty="0"/>
              <a:t>=hdfs://localhost 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>            -</a:t>
            </a:r>
            <a:r>
              <a:rPr lang="en-US" altLang="zh-CN" sz="1800" dirty="0" err="1"/>
              <a:t>hiveconf</a:t>
            </a:r>
            <a:r>
              <a:rPr lang="en-US" altLang="zh-CN" sz="1800" dirty="0"/>
              <a:t> mapreduce.framework.name=yarn 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>            -</a:t>
            </a:r>
            <a:r>
              <a:rPr lang="en-US" altLang="zh-CN" sz="1800" dirty="0" err="1"/>
              <a:t>hiveconf</a:t>
            </a:r>
            <a:r>
              <a:rPr lang="en-US" altLang="zh-CN" sz="1800" dirty="0"/>
              <a:t> </a:t>
            </a:r>
            <a:r>
              <a:rPr lang="en-US" altLang="zh-CN" sz="1800" dirty="0" err="1"/>
              <a:t>yarn.resourcemanager.address</a:t>
            </a:r>
            <a:r>
              <a:rPr lang="en-US" altLang="zh-CN" sz="1800" dirty="0"/>
              <a:t>=localhost:8032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 Run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两种锁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共享锁</a:t>
            </a:r>
            <a:r>
              <a:rPr lang="en-US" altLang="zh-CN" sz="2400" dirty="0" smtClean="0"/>
              <a:t>Shared(S)</a:t>
            </a:r>
          </a:p>
          <a:p>
            <a:pPr marL="914400" lvl="2" indent="0">
              <a:buNone/>
            </a:pPr>
            <a:r>
              <a:rPr lang="zh-CN" altLang="en-US" sz="2000" dirty="0"/>
              <a:t>只触发</a:t>
            </a:r>
            <a:r>
              <a:rPr lang="en-US" altLang="zh-CN" sz="2000" dirty="0"/>
              <a:t>s</a:t>
            </a:r>
            <a:r>
              <a:rPr lang="zh-CN" altLang="en-US" sz="2000" dirty="0"/>
              <a:t>锁的操作可以并发</a:t>
            </a:r>
            <a:r>
              <a:rPr lang="zh-CN" altLang="en-US" sz="2000" dirty="0" smtClean="0"/>
              <a:t>的执行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互斥锁</a:t>
            </a:r>
            <a:r>
              <a:rPr lang="en-US" altLang="zh-CN" sz="2400" dirty="0" smtClean="0"/>
              <a:t>Exclusive(X)</a:t>
            </a:r>
          </a:p>
          <a:p>
            <a:pPr marL="914400" lvl="2" indent="0">
              <a:buNone/>
            </a:pPr>
            <a:r>
              <a:rPr lang="zh-CN" altLang="en-US" sz="2000" dirty="0"/>
              <a:t>只要有一个操作对表或者分区出发了</a:t>
            </a:r>
            <a:r>
              <a:rPr lang="en-US" altLang="zh-CN" sz="2000" dirty="0"/>
              <a:t>x</a:t>
            </a:r>
            <a:r>
              <a:rPr lang="zh-CN" altLang="en-US" sz="2000" dirty="0"/>
              <a:t>锁，则该表或者分区不能并发的执行</a:t>
            </a:r>
            <a:r>
              <a:rPr lang="zh-CN" altLang="en-US" sz="2000" dirty="0" smtClean="0"/>
              <a:t>作业</a:t>
            </a:r>
            <a:endParaRPr lang="en-US" altLang="zh-CN" sz="2000" dirty="0" smtClean="0"/>
          </a:p>
          <a:p>
            <a:r>
              <a:rPr lang="zh-CN" altLang="en-US" sz="2800" dirty="0" smtClean="0"/>
              <a:t>查看锁命令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SHOW LOCKS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[&lt;TABLE_NAME&gt;]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[PARTITION (&lt;PARTITION_DESC&gt;)]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[extended]; </a:t>
            </a:r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3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创建锁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LOCK TABLE &lt;</a:t>
            </a:r>
            <a:r>
              <a:rPr lang="en-US" altLang="zh-CN" sz="2000" dirty="0" err="1" smtClean="0"/>
              <a:t>table_name</a:t>
            </a:r>
            <a:r>
              <a:rPr lang="en-US" altLang="zh-CN" sz="2000" dirty="0" smtClean="0"/>
              <a:t>&gt; EXCLUSIVE;</a:t>
            </a:r>
          </a:p>
          <a:p>
            <a:r>
              <a:rPr lang="zh-CN" altLang="en-US" sz="2800" dirty="0" smtClean="0"/>
              <a:t>解锁</a:t>
            </a:r>
            <a:endParaRPr lang="en-US" altLang="zh-CN" sz="2800" dirty="0" smtClean="0"/>
          </a:p>
          <a:p>
            <a:pPr marL="457200" lvl="2" indent="0">
              <a:buNone/>
            </a:pPr>
            <a:r>
              <a:rPr lang="en-US" altLang="zh-CN" sz="2000" dirty="0" smtClean="0"/>
              <a:t>UNLOCK </a:t>
            </a:r>
            <a:r>
              <a:rPr lang="en-US" altLang="zh-CN" sz="2000" dirty="0"/>
              <a:t>TABLE &lt;</a:t>
            </a:r>
            <a:r>
              <a:rPr lang="en-US" altLang="zh-CN" sz="2000" dirty="0" err="1"/>
              <a:t>table_name</a:t>
            </a:r>
            <a:r>
              <a:rPr lang="en-US" altLang="zh-CN" sz="2000" dirty="0" smtClean="0"/>
              <a:t>&gt;;</a:t>
            </a:r>
            <a:endParaRPr lang="en-US" altLang="zh-CN" sz="2000" dirty="0"/>
          </a:p>
          <a:p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7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修改</a:t>
            </a:r>
            <a:r>
              <a:rPr lang="en-US" altLang="zh-CN" sz="2800" dirty="0" smtClean="0"/>
              <a:t>Log4J</a:t>
            </a:r>
            <a:r>
              <a:rPr lang="zh-CN" altLang="en-US" sz="2800" dirty="0" smtClean="0"/>
              <a:t>属性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控制</a:t>
            </a:r>
            <a:r>
              <a:rPr lang="en-US" altLang="zh-CN" sz="2000" dirty="0" smtClean="0"/>
              <a:t>CLI</a:t>
            </a:r>
            <a:r>
              <a:rPr lang="zh-CN" altLang="en-US" sz="2000" dirty="0" smtClean="0"/>
              <a:t>和其他本地执行组件的日志：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i="1" dirty="0" smtClean="0"/>
              <a:t>$HIVE_HOME/</a:t>
            </a:r>
            <a:r>
              <a:rPr lang="en-US" altLang="zh-CN" sz="2000" i="1" dirty="0" err="1" smtClean="0"/>
              <a:t>conf</a:t>
            </a:r>
            <a:r>
              <a:rPr lang="en-US" altLang="zh-CN" sz="2000" i="1" dirty="0" smtClean="0"/>
              <a:t>/hive-log4j.properties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i="1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控制</a:t>
            </a:r>
            <a:r>
              <a:rPr lang="en-US" altLang="zh-CN" sz="2000" dirty="0" smtClean="0"/>
              <a:t>MapReduce task</a:t>
            </a:r>
            <a:r>
              <a:rPr lang="zh-CN" altLang="en-US" sz="2000" dirty="0" smtClean="0"/>
              <a:t>内的日志：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i="1" dirty="0"/>
              <a:t>$</a:t>
            </a:r>
            <a:r>
              <a:rPr lang="en-US" altLang="zh-CN" sz="2000" i="1" dirty="0" smtClean="0"/>
              <a:t>HIVE_HOME/</a:t>
            </a:r>
            <a:r>
              <a:rPr lang="en-US" altLang="zh-CN" sz="2000" i="1" dirty="0" err="1" smtClean="0"/>
              <a:t>conf</a:t>
            </a:r>
            <a:r>
              <a:rPr lang="en-US" altLang="zh-CN" sz="2000" i="1" dirty="0" smtClean="0"/>
              <a:t>/hive-exec-log4j.properties</a:t>
            </a:r>
          </a:p>
          <a:p>
            <a:pPr marL="457200" lvl="1" indent="0">
              <a:buNone/>
            </a:pPr>
            <a:endParaRPr lang="en-US" altLang="zh-CN" sz="2000" i="1" dirty="0"/>
          </a:p>
          <a:p>
            <a:pPr marL="457200" lvl="1" indent="0">
              <a:buNone/>
            </a:pPr>
            <a:r>
              <a:rPr lang="zh-CN" altLang="en-US" sz="2000" dirty="0" smtClean="0"/>
              <a:t>临时地改变日志配置：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$ bin/hive -</a:t>
            </a:r>
            <a:r>
              <a:rPr lang="en-US" altLang="zh-CN" sz="2000" dirty="0" err="1"/>
              <a:t>hiveconf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hive.root.logger</a:t>
            </a:r>
            <a:r>
              <a:rPr lang="en-US" altLang="zh-CN" sz="2000" dirty="0"/>
              <a:t>=</a:t>
            </a:r>
            <a:r>
              <a:rPr lang="en-US" altLang="zh-CN" sz="2000" dirty="0" err="1"/>
              <a:t>DEBUG,console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1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连接</a:t>
            </a:r>
            <a:r>
              <a:rPr lang="en-US" altLang="zh-CN" sz="2800" dirty="0" smtClean="0"/>
              <a:t>java</a:t>
            </a:r>
            <a:r>
              <a:rPr lang="zh-CN" altLang="en-US" sz="2800" dirty="0" smtClean="0"/>
              <a:t>调试器到</a:t>
            </a:r>
            <a:r>
              <a:rPr lang="en-US" altLang="zh-CN" sz="2800" dirty="0" smtClean="0"/>
              <a:t>Hive</a:t>
            </a:r>
          </a:p>
          <a:p>
            <a:pPr marL="457200" lvl="1" indent="0">
              <a:buNone/>
            </a:pPr>
            <a:r>
              <a:rPr lang="en-US" altLang="zh-CN" sz="2400" dirty="0" smtClean="0"/>
              <a:t>Hive Shell</a:t>
            </a:r>
            <a:r>
              <a:rPr lang="zh-CN" altLang="en-US" sz="2400" dirty="0" smtClean="0"/>
              <a:t>脚本提供了一个开关和控制台帮助信息，帮助用户方便地设置这些属性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$ bin/hive --help --debug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1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从源码编译</a:t>
            </a:r>
            <a:r>
              <a:rPr lang="en-US" altLang="zh-CN" sz="2800" dirty="0" smtClean="0"/>
              <a:t>Hive</a:t>
            </a:r>
          </a:p>
          <a:p>
            <a:pPr marL="457200" lvl="1" indent="0">
              <a:buNone/>
            </a:pPr>
            <a:r>
              <a:rPr lang="zh-CN" altLang="en-US" sz="2400" dirty="0" smtClean="0"/>
              <a:t>安装</a:t>
            </a:r>
            <a:r>
              <a:rPr lang="en-US" altLang="zh-CN" sz="2400" dirty="0"/>
              <a:t>JDK, </a:t>
            </a:r>
            <a:r>
              <a:rPr lang="en-US" altLang="zh-CN" sz="2400" dirty="0" smtClean="0"/>
              <a:t>Subversion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ANT</a:t>
            </a:r>
          </a:p>
          <a:p>
            <a:pPr marL="457200" lvl="1" indent="0">
              <a:buNone/>
            </a:pPr>
            <a:r>
              <a:rPr lang="zh-CN" altLang="en-US" sz="2400" dirty="0" smtClean="0"/>
              <a:t>下面的系列命令分别是从</a:t>
            </a:r>
            <a:r>
              <a:rPr lang="en-US" altLang="zh-CN" sz="2400" dirty="0" err="1" smtClean="0"/>
              <a:t>svn</a:t>
            </a:r>
            <a:r>
              <a:rPr lang="zh-CN" altLang="en-US" sz="2400" dirty="0" smtClean="0"/>
              <a:t>中下载一份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发行版代码，然后对源码进行编译，编译后会在目录下生成结果：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$ </a:t>
            </a:r>
            <a:r>
              <a:rPr lang="en-US" altLang="zh-CN" sz="1800" dirty="0" err="1"/>
              <a:t>svn</a:t>
            </a:r>
            <a:r>
              <a:rPr lang="en-US" altLang="zh-CN" sz="1800" dirty="0"/>
              <a:t> co http://svn.apache.org/repos/asf/hive/trunk hive-trunk</a:t>
            </a:r>
          </a:p>
          <a:p>
            <a:pPr marL="457200" lvl="1" indent="0">
              <a:buNone/>
            </a:pPr>
            <a:r>
              <a:rPr lang="en-US" altLang="zh-CN" sz="1800" dirty="0"/>
              <a:t>$ cd hive-trunk</a:t>
            </a:r>
          </a:p>
          <a:p>
            <a:pPr marL="457200" lvl="1" indent="0">
              <a:buNone/>
            </a:pPr>
            <a:r>
              <a:rPr lang="en-US" altLang="zh-CN" sz="1800" dirty="0"/>
              <a:t>$ ant package</a:t>
            </a:r>
          </a:p>
          <a:p>
            <a:pPr marL="457200" lvl="1" indent="0">
              <a:buNone/>
            </a:pPr>
            <a:r>
              <a:rPr lang="en-US" altLang="zh-CN" sz="1800" dirty="0"/>
              <a:t>$ ls build/</a:t>
            </a:r>
            <a:r>
              <a:rPr lang="en-US" altLang="zh-CN" sz="1800" dirty="0" err="1"/>
              <a:t>dist</a:t>
            </a:r>
            <a:r>
              <a:rPr lang="en-US" altLang="zh-CN" sz="1800" dirty="0"/>
              <a:t>/</a:t>
            </a:r>
          </a:p>
          <a:p>
            <a:pPr marL="457200" lvl="1" indent="0">
              <a:buNone/>
            </a:pPr>
            <a:r>
              <a:rPr lang="en-US" altLang="zh-CN" sz="1800" dirty="0"/>
              <a:t>bin examples LICENSE README.txt scripts</a:t>
            </a:r>
          </a:p>
          <a:p>
            <a:pPr marL="457200" lvl="1" indent="0">
              <a:buNone/>
            </a:pPr>
            <a:r>
              <a:rPr lang="en-US" altLang="zh-CN" sz="1800" dirty="0" err="1"/>
              <a:t>conf</a:t>
            </a:r>
            <a:r>
              <a:rPr lang="en-US" altLang="zh-CN" sz="1800" dirty="0"/>
              <a:t> lib NOTICE RELEASE_NOTES.txt</a:t>
            </a: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1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从源码编译</a:t>
            </a:r>
            <a:r>
              <a:rPr lang="en-US" altLang="zh-CN" sz="2800" dirty="0" smtClean="0"/>
              <a:t>Hive</a:t>
            </a:r>
          </a:p>
          <a:p>
            <a:pPr lvl="1"/>
            <a:r>
              <a:rPr lang="zh-CN" altLang="en-US" sz="2400" dirty="0" smtClean="0"/>
              <a:t>执行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测试用例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从源码编译</a:t>
            </a:r>
            <a:r>
              <a:rPr lang="en-US" altLang="zh-CN" sz="2800" dirty="0" smtClean="0"/>
              <a:t>Hive</a:t>
            </a:r>
          </a:p>
          <a:p>
            <a:pPr lvl="1"/>
            <a:r>
              <a:rPr lang="zh-CN" altLang="en-US" sz="2400" dirty="0" smtClean="0"/>
              <a:t>执行</a:t>
            </a:r>
            <a:r>
              <a:rPr lang="en-US" altLang="zh-CN" sz="2400" dirty="0" smtClean="0"/>
              <a:t>hook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配置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Eclipse</a:t>
            </a:r>
          </a:p>
          <a:p>
            <a:pPr marL="457200" lvl="1" indent="0">
              <a:buNone/>
            </a:pPr>
            <a:r>
              <a:rPr lang="zh-CN" altLang="en-US" sz="2400" dirty="0" smtClean="0"/>
              <a:t>通过如下操作可以让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代码在</a:t>
            </a:r>
            <a:r>
              <a:rPr lang="en-US" altLang="zh-CN" sz="2400" dirty="0" smtClean="0"/>
              <a:t>Eclipse</a:t>
            </a:r>
            <a:r>
              <a:rPr lang="zh-CN" altLang="en-US" sz="2400" dirty="0" smtClean="0"/>
              <a:t>中使用：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$ ant clean package eclipse-files</a:t>
            </a:r>
          </a:p>
          <a:p>
            <a:pPr marL="457200" lvl="1" indent="0">
              <a:buNone/>
            </a:pPr>
            <a:r>
              <a:rPr lang="en-US" altLang="zh-CN" sz="1800" dirty="0"/>
              <a:t>$ cd </a:t>
            </a:r>
            <a:r>
              <a:rPr lang="en-US" altLang="zh-CN" sz="1800" dirty="0" err="1"/>
              <a:t>metastore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$ ant model-jar</a:t>
            </a:r>
          </a:p>
          <a:p>
            <a:pPr marL="457200" lvl="1" indent="0">
              <a:buNone/>
            </a:pPr>
            <a:r>
              <a:rPr lang="en-US" altLang="zh-CN" sz="1800" dirty="0"/>
              <a:t>$ cd ../</a:t>
            </a:r>
            <a:r>
              <a:rPr lang="en-US" altLang="zh-CN" sz="1800" dirty="0" err="1"/>
              <a:t>ql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$ ant </a:t>
            </a:r>
            <a:r>
              <a:rPr lang="en-US" altLang="zh-CN" sz="1800" dirty="0" smtClean="0"/>
              <a:t>gen-test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r>
              <a:rPr lang="zh-CN" altLang="en-US" sz="2400" dirty="0" smtClean="0"/>
              <a:t>编译后，用户可以将工程导入到</a:t>
            </a:r>
            <a:r>
              <a:rPr lang="en-US" altLang="zh-CN" sz="2400" dirty="0" smtClean="0"/>
              <a:t>Eclipse</a:t>
            </a:r>
            <a:r>
              <a:rPr lang="zh-CN" altLang="en-US" sz="2400" dirty="0" smtClean="0"/>
              <a:t>中，然后通过</a:t>
            </a:r>
            <a:r>
              <a:rPr lang="en-US" altLang="zh-CN" sz="2400" dirty="0" smtClean="0"/>
              <a:t>Import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源码导入。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8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配置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Eclipse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4873030" cy="417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1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Maven</a:t>
            </a:r>
            <a:r>
              <a:rPr lang="zh-CN" altLang="en-US" sz="2800" dirty="0" smtClean="0"/>
              <a:t>工程中使用</a:t>
            </a:r>
            <a:r>
              <a:rPr lang="en-US" altLang="zh-CN" sz="2800" dirty="0" smtClean="0"/>
              <a:t>Hive</a:t>
            </a:r>
          </a:p>
          <a:p>
            <a:pPr marL="457200" lvl="1" indent="0">
              <a:buNone/>
            </a:pPr>
            <a:r>
              <a:rPr lang="zh-CN" altLang="en-US" sz="2400" dirty="0" smtClean="0"/>
              <a:t>用户可以在</a:t>
            </a:r>
            <a:r>
              <a:rPr lang="en-US" altLang="zh-CN" sz="2400" dirty="0" smtClean="0"/>
              <a:t>Maven</a:t>
            </a:r>
            <a:r>
              <a:rPr lang="zh-CN" altLang="en-US" sz="2400" dirty="0" smtClean="0"/>
              <a:t>编译中设置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为依赖包。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Maven</a:t>
            </a:r>
            <a:r>
              <a:rPr lang="zh-CN" altLang="en-US" sz="2400" dirty="0" smtClean="0"/>
              <a:t>资源库：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http://</a:t>
            </a:r>
            <a:r>
              <a:rPr lang="en-US" altLang="zh-CN" sz="2000" dirty="0" smtClean="0"/>
              <a:t>mvnrepository.com/artifact/org.apache.hive/hive-service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&lt;dependency&gt;</a:t>
            </a:r>
          </a:p>
          <a:p>
            <a:pPr marL="457200" lvl="1" indent="0">
              <a:buNone/>
            </a:pPr>
            <a:r>
              <a:rPr lang="en-US" altLang="zh-CN" sz="2000" dirty="0"/>
              <a:t>	&lt;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  <a:r>
              <a:rPr lang="en-US" altLang="zh-CN" sz="2000" dirty="0" err="1"/>
              <a:t>org.apache.hive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groupId</a:t>
            </a:r>
            <a:r>
              <a:rPr lang="en-US" altLang="zh-CN" sz="2000" dirty="0"/>
              <a:t>&gt;</a:t>
            </a:r>
          </a:p>
          <a:p>
            <a:pPr marL="457200" lvl="1" indent="0">
              <a:buNone/>
            </a:pPr>
            <a:r>
              <a:rPr lang="en-US" altLang="zh-CN" sz="2000" dirty="0"/>
              <a:t>	&lt;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&gt;hive-service&lt;/</a:t>
            </a:r>
            <a:r>
              <a:rPr lang="en-US" altLang="zh-CN" sz="2000" dirty="0" err="1"/>
              <a:t>artifactId</a:t>
            </a:r>
            <a:r>
              <a:rPr lang="en-US" altLang="zh-CN" sz="2000" dirty="0"/>
              <a:t>&gt;</a:t>
            </a:r>
          </a:p>
          <a:p>
            <a:pPr marL="457200" lvl="1" indent="0">
              <a:buNone/>
            </a:pPr>
            <a:r>
              <a:rPr lang="en-US" altLang="zh-CN" sz="2000" dirty="0"/>
              <a:t>	&lt;version&gt;0.9.0&lt;/version&gt;</a:t>
            </a:r>
          </a:p>
          <a:p>
            <a:pPr marL="457200" lvl="1" indent="0">
              <a:buNone/>
            </a:pPr>
            <a:r>
              <a:rPr lang="en-US" altLang="zh-CN" sz="2000" dirty="0"/>
              <a:t>&lt;/dependency&gt;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7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配置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400" dirty="0" smtClean="0"/>
              <a:t>$hive&gt;set -v		//</a:t>
            </a:r>
            <a:r>
              <a:rPr lang="zh-CN" altLang="en-US" sz="2400" dirty="0" smtClean="0"/>
              <a:t>列出所有选项</a:t>
            </a: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 Run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err="1" smtClean="0"/>
              <a:t>hive_test</a:t>
            </a:r>
            <a:r>
              <a:rPr lang="zh-CN" altLang="en-US" sz="2800" dirty="0" smtClean="0"/>
              <a:t>进行单元测试</a:t>
            </a: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6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新增的插件开发工具箱（</a:t>
            </a:r>
            <a:r>
              <a:rPr lang="en-US" altLang="zh-CN" sz="2800" dirty="0" smtClean="0"/>
              <a:t>PDK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Hive v0.8.0</a:t>
            </a:r>
            <a:r>
              <a:rPr lang="zh-CN" altLang="en-US" sz="2400" dirty="0" smtClean="0"/>
              <a:t>版本中新加入一个插件开发工具（</a:t>
            </a:r>
            <a:r>
              <a:rPr lang="en-US" altLang="zh-CN" sz="2400" dirty="0" smtClean="0"/>
              <a:t>PDK</a:t>
            </a:r>
            <a:r>
              <a:rPr lang="zh-CN" altLang="en-US" sz="2400" dirty="0" smtClean="0"/>
              <a:t>）。</a:t>
            </a:r>
            <a:r>
              <a:rPr lang="en-US" altLang="zh-CN" sz="2400" dirty="0" smtClean="0"/>
              <a:t>PDK</a:t>
            </a:r>
            <a:r>
              <a:rPr lang="zh-CN" altLang="en-US" sz="2400" dirty="0" smtClean="0"/>
              <a:t>的目的是允许开发者可以无需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源码，而仅仅需要二进制代码即可编译和测试插件。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400" dirty="0" smtClean="0"/>
              <a:t>PDK</a:t>
            </a:r>
            <a:r>
              <a:rPr lang="zh-CN" altLang="en-US" sz="2400" dirty="0" smtClean="0"/>
              <a:t>相对较新，而且有一些</a:t>
            </a:r>
            <a:r>
              <a:rPr lang="en-US" altLang="zh-CN" sz="2400" dirty="0" smtClean="0"/>
              <a:t>bug</a:t>
            </a:r>
            <a:r>
              <a:rPr lang="zh-CN" altLang="en-US" sz="2400" dirty="0" smtClean="0"/>
              <a:t>，比较难用。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6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cli			//</a:t>
            </a:r>
            <a:r>
              <a:rPr lang="zh-CN" altLang="en-US" sz="2800" dirty="0" smtClean="0"/>
              <a:t>命令行接口</a:t>
            </a:r>
            <a:endParaRPr lang="en-US" altLang="zh-CN" sz="2800" dirty="0" smtClean="0"/>
          </a:p>
          <a:p>
            <a:r>
              <a:rPr lang="en-US" altLang="zh-CN" sz="2800" dirty="0" err="1" smtClean="0"/>
              <a:t>hiveserver</a:t>
            </a:r>
            <a:r>
              <a:rPr lang="en-US" altLang="zh-CN" sz="2800" dirty="0" smtClean="0"/>
              <a:t>	//</a:t>
            </a:r>
            <a:r>
              <a:rPr lang="zh-CN" altLang="en-US" sz="2800" dirty="0" smtClean="0"/>
              <a:t>跨语言</a:t>
            </a:r>
            <a:endParaRPr lang="en-US" altLang="zh-CN" sz="2800" dirty="0" smtClean="0"/>
          </a:p>
          <a:p>
            <a:r>
              <a:rPr lang="en-US" altLang="zh-CN" sz="2800" dirty="0" err="1" smtClean="0"/>
              <a:t>hwi</a:t>
            </a:r>
            <a:r>
              <a:rPr lang="en-US" altLang="zh-CN" sz="2800" dirty="0" smtClean="0"/>
              <a:t>		//http://s0:9999/hwi</a:t>
            </a:r>
          </a:p>
          <a:p>
            <a:r>
              <a:rPr lang="en-US" altLang="zh-CN" sz="2800" dirty="0" smtClean="0"/>
              <a:t>jar			//</a:t>
            </a:r>
          </a:p>
          <a:p>
            <a:r>
              <a:rPr lang="en-US" altLang="zh-CN" sz="2800" dirty="0" err="1" smtClean="0"/>
              <a:t>metastore</a:t>
            </a:r>
            <a:r>
              <a:rPr lang="en-US" altLang="zh-CN" sz="2800" dirty="0" smtClean="0"/>
              <a:t>	//</a:t>
            </a: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服务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Thrift</a:t>
            </a:r>
          </a:p>
          <a:p>
            <a:r>
              <a:rPr lang="en-US" altLang="zh-CN" sz="2800" dirty="0" smtClean="0"/>
              <a:t>JDBC</a:t>
            </a:r>
          </a:p>
          <a:p>
            <a:r>
              <a:rPr lang="en-US" altLang="zh-CN" sz="2800" dirty="0" smtClean="0"/>
              <a:t>ODBC</a:t>
            </a: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/>
              <a:t>客户端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01007"/>
            <a:ext cx="6048672" cy="286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0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内置</a:t>
            </a:r>
            <a:r>
              <a:rPr lang="en-US" altLang="zh-CN" sz="2800" dirty="0" err="1" smtClean="0"/>
              <a:t>DerbyDB</a:t>
            </a:r>
            <a:endParaRPr lang="en-US" altLang="zh-CN" sz="2800" dirty="0" smtClean="0"/>
          </a:p>
          <a:p>
            <a:r>
              <a:rPr lang="zh-CN" altLang="en-US" sz="2800" dirty="0" smtClean="0"/>
              <a:t>可配</a:t>
            </a:r>
            <a:r>
              <a:rPr lang="en-US" altLang="zh-CN" sz="2800" dirty="0" smtClean="0"/>
              <a:t>MySQL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MetaStore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29361"/>
            <a:ext cx="4176464" cy="4479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3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72597272"/>
              </p:ext>
            </p:extLst>
          </p:nvPr>
        </p:nvGraphicFramePr>
        <p:xfrm>
          <a:off x="1590927" y="1941512"/>
          <a:ext cx="6112959" cy="4367214"/>
        </p:xfrm>
        <a:graphic>
          <a:graphicData uri="http://schemas.openxmlformats.org/drawingml/2006/table">
            <a:tbl>
              <a:tblPr/>
              <a:tblGrid>
                <a:gridCol w="2050310"/>
                <a:gridCol w="2040817"/>
                <a:gridCol w="2021832"/>
              </a:tblGrid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查询语言</a:t>
                      </a:r>
                      <a:br>
                        <a:rPr lang="zh-CN" alt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HiveQL</a:t>
                      </a:r>
                      <a:b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</a:t>
                      </a:r>
                      <a:b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数据存储位置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HDFS</a:t>
                      </a:r>
                      <a:b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 Device or 本地FS</a:t>
                      </a:r>
                      <a:b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数据格式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用户定义</a:t>
                      </a:r>
                      <a:b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系统决定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数据更新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不支持</a:t>
                      </a:r>
                      <a:b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支持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索引</a:t>
                      </a:r>
                      <a:br>
                        <a:rPr lang="zh-CN" altLang="en-US" sz="1300" b="1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新版本有，但弱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有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执行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MapReduce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Executor</a:t>
                      </a:r>
                      <a:b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执行延迟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高</a:t>
                      </a:r>
                      <a:b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低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80001"/>
                          </a:solidFill>
                          <a:effectLst/>
                          <a:latin typeface="Arial"/>
                        </a:rPr>
                        <a:t>可扩展性</a:t>
                      </a:r>
                      <a:br>
                        <a:rPr lang="zh-CN" altLang="en-US" sz="1300" b="1">
                          <a:solidFill>
                            <a:srgbClr val="080001"/>
                          </a:solidFill>
                          <a:effectLst/>
                          <a:latin typeface="Arial"/>
                        </a:rPr>
                      </a:br>
                      <a:endParaRPr lang="zh-CN" altLang="en-US" sz="1300" b="1">
                        <a:effectLst/>
                        <a:latin typeface="Arial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高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低</a:t>
                      </a:r>
                      <a:b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485246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数据规模</a:t>
                      </a:r>
                      <a:br>
                        <a:rPr lang="zh-CN" altLang="en-US" sz="13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b="1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大</a:t>
                      </a:r>
                      <a:br>
                        <a:rPr lang="zh-CN" altLang="en-US" sz="13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endParaRPr lang="zh-CN" altLang="en-US" sz="1300" dirty="0">
                        <a:effectLst/>
                        <a:latin typeface="Calibri"/>
                      </a:endParaRPr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小</a:t>
                      </a:r>
                      <a:endParaRPr lang="zh-CN" altLang="en-US" sz="1300" dirty="0"/>
                    </a:p>
                  </a:txBody>
                  <a:tcPr marL="85297" marR="85297" marT="37910" marB="37910">
                    <a:lnL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与传统数据库</a:t>
            </a:r>
          </a:p>
        </p:txBody>
      </p:sp>
    </p:spTree>
    <p:extLst>
      <p:ext uri="{BB962C8B-B14F-4D97-AF65-F5344CB8AC3E}">
        <p14:creationId xmlns:p14="http://schemas.microsoft.com/office/powerpoint/2010/main" val="188843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基本数据类型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TINYINT/SMALLINT/INT/BIGINT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FLOAT/DOUBLE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BOOLEAN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STRING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TIMESTAMP(v0.8.0+)(</a:t>
            </a:r>
            <a:r>
              <a:rPr lang="zh-CN" altLang="en-US" sz="1800" dirty="0" smtClean="0"/>
              <a:t>可以是整数、浮点数、字符串</a:t>
            </a:r>
            <a:r>
              <a:rPr lang="en-US" altLang="zh-CN" sz="1800" dirty="0" smtClean="0"/>
              <a:t>)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BINARY(v0.8.0+)(</a:t>
            </a:r>
            <a:r>
              <a:rPr lang="zh-CN" altLang="en-US" sz="1800" dirty="0" smtClean="0"/>
              <a:t>与</a:t>
            </a:r>
            <a:r>
              <a:rPr lang="en-US" altLang="zh-CN" sz="1800" dirty="0" smtClean="0"/>
              <a:t>VARBINARY</a:t>
            </a:r>
            <a:r>
              <a:rPr lang="zh-CN" altLang="en-US" sz="1800" dirty="0" smtClean="0"/>
              <a:t>类似</a:t>
            </a:r>
            <a:r>
              <a:rPr lang="en-US" altLang="zh-CN" sz="1800" dirty="0" smtClean="0"/>
              <a:t>)</a:t>
            </a:r>
          </a:p>
          <a:p>
            <a:r>
              <a:rPr lang="zh-CN" altLang="en-US" sz="2800" dirty="0" smtClean="0"/>
              <a:t>集合数据类型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b="1" dirty="0" smtClean="0"/>
              <a:t>STRUCT/MAP/ARRAY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7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文本文件数据编码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Hive</a:t>
            </a:r>
            <a:r>
              <a:rPr lang="zh-CN" altLang="en-US" sz="2400" dirty="0" smtClean="0"/>
              <a:t>使用术语</a:t>
            </a:r>
            <a:r>
              <a:rPr lang="en-US" altLang="zh-CN" sz="2400" dirty="0" smtClean="0"/>
              <a:t>field</a:t>
            </a:r>
            <a:r>
              <a:rPr lang="zh-CN" altLang="en-US" sz="2400" dirty="0" smtClean="0"/>
              <a:t>来表示替换默认分隔符的字符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\n: 		//</a:t>
            </a:r>
            <a:r>
              <a:rPr lang="zh-CN" altLang="en-US" sz="2000" dirty="0" smtClean="0"/>
              <a:t>换行符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^A(</a:t>
            </a:r>
            <a:r>
              <a:rPr lang="en-US" altLang="zh-CN" sz="2000" dirty="0" err="1" smtClean="0"/>
              <a:t>Ctrl+A</a:t>
            </a:r>
            <a:r>
              <a:rPr lang="en-US" altLang="zh-CN" sz="2000" dirty="0" smtClean="0"/>
              <a:t>)	//</a:t>
            </a:r>
            <a:r>
              <a:rPr lang="zh-CN" altLang="en-US" sz="2000" dirty="0" smtClean="0"/>
              <a:t>八进制编码</a:t>
            </a:r>
            <a:r>
              <a:rPr lang="en-US" altLang="zh-CN" sz="2000" dirty="0" smtClean="0"/>
              <a:t>\001: </a:t>
            </a:r>
            <a:r>
              <a:rPr lang="zh-CN" altLang="en-US" sz="2000" dirty="0" smtClean="0"/>
              <a:t>分隔字段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列</a:t>
            </a:r>
            <a:r>
              <a:rPr lang="en-US" altLang="zh-CN" sz="2000" dirty="0" smtClean="0"/>
              <a:t>)</a:t>
            </a:r>
          </a:p>
          <a:p>
            <a:pPr lvl="1"/>
            <a:r>
              <a:rPr lang="en-US" altLang="zh-CN" sz="2000" dirty="0" smtClean="0"/>
              <a:t>^B </a:t>
            </a:r>
            <a:r>
              <a:rPr lang="en-US" altLang="zh-CN" sz="2000" dirty="0"/>
              <a:t>	</a:t>
            </a:r>
            <a:r>
              <a:rPr lang="en-US" altLang="zh-CN" sz="2000" dirty="0" smtClean="0"/>
              <a:t> 	//002:ARRAY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STRUCT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MAP</a:t>
            </a:r>
            <a:r>
              <a:rPr lang="zh-CN" altLang="en-US" sz="2000" dirty="0" smtClean="0"/>
              <a:t>键值对分割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^C</a:t>
            </a:r>
            <a:r>
              <a:rPr lang="en-US" altLang="zh-CN" sz="2000" dirty="0"/>
              <a:t>	</a:t>
            </a:r>
            <a:r>
              <a:rPr lang="en-US" altLang="zh-CN" sz="2000" dirty="0" smtClean="0"/>
              <a:t> 	//003:</a:t>
            </a:r>
            <a:r>
              <a:rPr lang="zh-CN" altLang="en-US" sz="2000" dirty="0" smtClean="0"/>
              <a:t>键和值之间的分隔</a:t>
            </a:r>
            <a:endParaRPr lang="en-US" altLang="zh-CN" sz="2000" dirty="0" smtClean="0"/>
          </a:p>
          <a:p>
            <a:r>
              <a:rPr lang="zh-CN" altLang="en-US" sz="2800" dirty="0" smtClean="0"/>
              <a:t>读时模式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传统数据库是写时模式；而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不会再数据加载时进行验证，而是在查询时进行，也就是读时模式。</a:t>
            </a:r>
            <a:endParaRPr lang="zh-CN" altLang="en-US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0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err="1" smtClean="0"/>
              <a:t>HiveQL</a:t>
            </a:r>
            <a:r>
              <a:rPr lang="zh-CN" altLang="en-US" sz="2800" dirty="0" smtClean="0"/>
              <a:t>是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查询语言，类似</a:t>
            </a:r>
            <a:r>
              <a:rPr lang="en-US" altLang="zh-CN" sz="2800" dirty="0" smtClean="0"/>
              <a:t>SQL</a:t>
            </a:r>
            <a:r>
              <a:rPr lang="zh-CN" altLang="en-US" sz="2800" dirty="0" smtClean="0"/>
              <a:t>，它不完全遵守任一种</a:t>
            </a:r>
            <a:r>
              <a:rPr lang="en-US" altLang="zh-CN" sz="2800" dirty="0" smtClean="0"/>
              <a:t>ANSI </a:t>
            </a:r>
            <a:r>
              <a:rPr lang="en-US" altLang="zh-CN" sz="2800" dirty="0" err="1" smtClean="0"/>
              <a:t>SQLb</a:t>
            </a:r>
            <a:r>
              <a:rPr lang="zh-CN" altLang="en-US" sz="2800" dirty="0" smtClean="0"/>
              <a:t>标准的修订版，和</a:t>
            </a:r>
            <a:r>
              <a:rPr lang="en-US" altLang="zh-CN" sz="2800" dirty="0" smtClean="0"/>
              <a:t>MySQL</a:t>
            </a:r>
            <a:r>
              <a:rPr lang="zh-CN" altLang="en-US" sz="2800" dirty="0" smtClean="0"/>
              <a:t>的语言最接近，但是两者还是存在显著差异：</a:t>
            </a:r>
            <a:endParaRPr lang="en-US" altLang="zh-CN" sz="2800" dirty="0" smtClean="0"/>
          </a:p>
          <a:p>
            <a:r>
              <a:rPr lang="zh-CN" altLang="en-US" sz="2400" dirty="0"/>
              <a:t>不</a:t>
            </a:r>
            <a:r>
              <a:rPr lang="zh-CN" altLang="en-US" sz="2400" dirty="0" smtClean="0"/>
              <a:t>支持行级插入、更新和删除；</a:t>
            </a:r>
            <a:endParaRPr lang="en-US" altLang="zh-CN" sz="2400" dirty="0" smtClean="0"/>
          </a:p>
          <a:p>
            <a:r>
              <a:rPr lang="zh-CN" altLang="en-US" sz="2400" dirty="0"/>
              <a:t>不</a:t>
            </a:r>
            <a:r>
              <a:rPr lang="zh-CN" altLang="en-US" sz="2400" dirty="0" smtClean="0"/>
              <a:t>支持事物</a:t>
            </a:r>
            <a:endParaRPr lang="en-US" altLang="zh-CN" sz="2400" dirty="0" smtClean="0"/>
          </a:p>
          <a:p>
            <a:r>
              <a:rPr lang="zh-CN" altLang="en-US" sz="2400" dirty="0"/>
              <a:t>更</a:t>
            </a:r>
            <a:r>
              <a:rPr lang="zh-CN" altLang="en-US" sz="2400" dirty="0" smtClean="0"/>
              <a:t>高性能的扩展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2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hive</a:t>
            </a:r>
            <a:r>
              <a:rPr lang="zh-CN" altLang="en-US" sz="2800" dirty="0"/>
              <a:t>是基于</a:t>
            </a:r>
            <a:r>
              <a:rPr lang="en-US" altLang="zh-CN" sz="2800" dirty="0" err="1"/>
              <a:t>Hadoop</a:t>
            </a:r>
            <a:r>
              <a:rPr lang="zh-CN" altLang="en-US" sz="2800" dirty="0"/>
              <a:t>的一个</a:t>
            </a:r>
            <a:r>
              <a:rPr lang="zh-CN" altLang="en-US" sz="2800" dirty="0">
                <a:solidFill>
                  <a:srgbClr val="FF0000"/>
                </a:solidFill>
              </a:rPr>
              <a:t>数据仓库</a:t>
            </a:r>
            <a:r>
              <a:rPr lang="zh-CN" altLang="en-US" sz="2800" dirty="0"/>
              <a:t>工具，可以将结构化的数据文件映射为一张数据库表，并提供简单的</a:t>
            </a:r>
            <a:r>
              <a:rPr lang="en-US" altLang="zh-CN" sz="2800" dirty="0" err="1"/>
              <a:t>sql</a:t>
            </a:r>
            <a:r>
              <a:rPr lang="zh-CN" altLang="en-US" sz="2800" dirty="0"/>
              <a:t>查询功能，可以将</a:t>
            </a:r>
            <a:r>
              <a:rPr lang="en-US" altLang="zh-CN" sz="2800" dirty="0" err="1"/>
              <a:t>sql</a:t>
            </a:r>
            <a:r>
              <a:rPr lang="zh-CN" altLang="en-US" sz="2800" dirty="0"/>
              <a:t>语句转换</a:t>
            </a:r>
            <a:r>
              <a:rPr lang="zh-CN" altLang="en-US" sz="2800" dirty="0" smtClean="0"/>
              <a:t>为</a:t>
            </a:r>
            <a:r>
              <a:rPr lang="en-US" altLang="zh-CN" sz="2800" dirty="0" err="1" smtClean="0"/>
              <a:t>MapReduce</a:t>
            </a:r>
            <a:r>
              <a:rPr lang="zh-CN" altLang="en-US" sz="2800" dirty="0"/>
              <a:t>任务进行运行</a:t>
            </a:r>
            <a:r>
              <a:rPr lang="zh-CN" altLang="en-US" sz="2800" dirty="0" smtClean="0"/>
              <a:t>。其</a:t>
            </a:r>
            <a:r>
              <a:rPr lang="zh-CN" altLang="en-US" sz="2800" dirty="0"/>
              <a:t>优点是学习成本低，可以通过类</a:t>
            </a:r>
            <a:r>
              <a:rPr lang="en-US" altLang="zh-CN" sz="2800" dirty="0"/>
              <a:t>SQL</a:t>
            </a:r>
            <a:r>
              <a:rPr lang="zh-CN" altLang="en-US" sz="2800" dirty="0"/>
              <a:t>语句快速实现简单的</a:t>
            </a:r>
            <a:r>
              <a:rPr lang="en-US" altLang="zh-CN" sz="2800" dirty="0" err="1"/>
              <a:t>MapReduce</a:t>
            </a:r>
            <a:r>
              <a:rPr lang="zh-CN" altLang="en-US" sz="2800" dirty="0"/>
              <a:t>统计，不必开发专门的</a:t>
            </a:r>
            <a:r>
              <a:rPr lang="en-US" altLang="zh-CN" sz="2800" dirty="0" err="1"/>
              <a:t>MapReduce</a:t>
            </a:r>
            <a:r>
              <a:rPr lang="zh-CN" altLang="en-US" sz="2800" dirty="0"/>
              <a:t>应用，十分适合数据仓库的统计分析。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5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/>
              <a:t>的数据存储基于</a:t>
            </a:r>
            <a:r>
              <a:rPr lang="en-US" altLang="zh-CN" sz="2800" dirty="0" err="1"/>
              <a:t>Hadoop</a:t>
            </a:r>
            <a:r>
              <a:rPr lang="en-US" altLang="zh-CN" sz="2800" dirty="0"/>
              <a:t> HDFS</a:t>
            </a:r>
          </a:p>
          <a:p>
            <a:r>
              <a:rPr lang="en-US" altLang="zh-CN" sz="2800" dirty="0"/>
              <a:t>Hive</a:t>
            </a:r>
            <a:r>
              <a:rPr lang="zh-CN" altLang="en-US" sz="2800" dirty="0"/>
              <a:t>没有专门的数据存储格式</a:t>
            </a:r>
          </a:p>
          <a:p>
            <a:r>
              <a:rPr lang="zh-CN" altLang="en-US" sz="2800" dirty="0"/>
              <a:t>存储结构主要包括：数据库、文件、表、视图</a:t>
            </a:r>
          </a:p>
          <a:p>
            <a:r>
              <a:rPr lang="en-US" altLang="zh-CN" sz="2800" dirty="0"/>
              <a:t>Hive</a:t>
            </a:r>
            <a:r>
              <a:rPr lang="zh-CN" altLang="en-US" sz="2800" dirty="0"/>
              <a:t>默认可以直接加载文本文件（</a:t>
            </a:r>
            <a:r>
              <a:rPr lang="en-US" altLang="zh-CN" sz="2800" dirty="0" err="1"/>
              <a:t>TextFile</a:t>
            </a:r>
            <a:r>
              <a:rPr lang="zh-CN" altLang="en-US" sz="2800" dirty="0"/>
              <a:t>），还支持</a:t>
            </a:r>
            <a:r>
              <a:rPr lang="en-US" altLang="zh-CN" sz="2800" dirty="0"/>
              <a:t>sequence file </a:t>
            </a:r>
            <a:r>
              <a:rPr lang="zh-CN" altLang="en-US" sz="2800" dirty="0"/>
              <a:t>、</a:t>
            </a:r>
            <a:r>
              <a:rPr lang="en-US" altLang="zh-CN" sz="2800" dirty="0"/>
              <a:t>RC file</a:t>
            </a:r>
          </a:p>
          <a:p>
            <a:r>
              <a:rPr lang="zh-CN" altLang="en-US" sz="2800" dirty="0"/>
              <a:t>创建表时，指定</a:t>
            </a:r>
            <a:r>
              <a:rPr lang="en-US" altLang="zh-CN" sz="2800" dirty="0"/>
              <a:t>Hive</a:t>
            </a:r>
            <a:r>
              <a:rPr lang="zh-CN" altLang="en-US" sz="2800" dirty="0"/>
              <a:t>数据的列分隔符与行分隔符，</a:t>
            </a:r>
            <a:r>
              <a:rPr lang="en-US" altLang="zh-CN" sz="2800" dirty="0"/>
              <a:t>Hive</a:t>
            </a:r>
            <a:r>
              <a:rPr lang="zh-CN" altLang="en-US" sz="2800" dirty="0"/>
              <a:t>即可解析数据</a:t>
            </a: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CN" dirty="0"/>
              <a:t>Hive</a:t>
            </a:r>
            <a:r>
              <a:rPr lang="zh-CN" altLang="en-US" dirty="0"/>
              <a:t>数据存储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76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简介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400" dirty="0"/>
              <a:t>类似传统数据库，本质是表的一个目录或者命名空间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默认的数据库</a:t>
            </a:r>
            <a:r>
              <a:rPr lang="en-US" altLang="zh-CN" sz="2400" dirty="0" smtClean="0"/>
              <a:t>default</a:t>
            </a:r>
            <a:endParaRPr lang="en-US" altLang="zh-CN" sz="1800" dirty="0"/>
          </a:p>
          <a:p>
            <a:r>
              <a:rPr lang="zh-CN" altLang="en-US" sz="2800" dirty="0"/>
              <a:t>创建一个数据库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000" dirty="0" smtClean="0"/>
              <a:t>hive&gt; CREATE </a:t>
            </a:r>
            <a:r>
              <a:rPr lang="en-US" altLang="zh-CN" sz="2000" dirty="0"/>
              <a:t>DATABASE|SCHEMA 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&gt; [IF NOT EXISTS] </a:t>
            </a:r>
            <a:r>
              <a:rPr lang="en-US" altLang="zh-CN" sz="2000" dirty="0" err="1" smtClean="0"/>
              <a:t>dbname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      &gt; [LOCATION path];</a:t>
            </a:r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en-US" altLang="zh-CN" sz="2000" dirty="0"/>
              <a:t>&gt; WITH DBPROPERTIES ('edited-by' = 'HH</a:t>
            </a:r>
            <a:r>
              <a:rPr lang="en-US" altLang="zh-CN" sz="2000" dirty="0" smtClean="0"/>
              <a:t>')</a:t>
            </a:r>
          </a:p>
          <a:p>
            <a:r>
              <a:rPr lang="zh-CN" altLang="en-US" sz="2800" dirty="0" smtClean="0"/>
              <a:t>查看</a:t>
            </a:r>
            <a:r>
              <a:rPr lang="zh-CN" altLang="en-US" sz="2800" dirty="0"/>
              <a:t>包含的数据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000" dirty="0"/>
              <a:t>hive&gt; SHOW DATABASES LIKE 't.*';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HiveQL</a:t>
            </a:r>
            <a:r>
              <a:rPr lang="en-US" altLang="zh-CN" dirty="0"/>
              <a:t>:</a:t>
            </a:r>
            <a:r>
              <a:rPr lang="zh-CN" altLang="en-US" dirty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/>
              <a:t>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40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修改数据库</a:t>
            </a:r>
            <a:r>
              <a:rPr lang="en-US" altLang="zh-CN" sz="1800" dirty="0"/>
              <a:t>(</a:t>
            </a:r>
            <a:r>
              <a:rPr lang="zh-CN" altLang="en-US" sz="1800" dirty="0"/>
              <a:t>不能删除或“重置”数据库属性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2000" dirty="0"/>
              <a:t>hive&gt; ALTER DATABASE </a:t>
            </a:r>
            <a:r>
              <a:rPr lang="en-US" altLang="zh-CN" sz="2000" dirty="0" err="1"/>
              <a:t>dbname</a:t>
            </a:r>
            <a:r>
              <a:rPr lang="en-US" altLang="zh-CN" sz="2000" dirty="0"/>
              <a:t> SET DBPROPERTIES ('edited-by' = 'Joe</a:t>
            </a:r>
            <a:r>
              <a:rPr lang="en-US" altLang="zh-CN" sz="2000" dirty="0" smtClean="0"/>
              <a:t>');</a:t>
            </a:r>
          </a:p>
          <a:p>
            <a:pPr marL="457200" lvl="1" indent="0">
              <a:buNone/>
            </a:pPr>
            <a:r>
              <a:rPr lang="en-US" altLang="zh-CN" sz="2000" dirty="0"/>
              <a:t>h</a:t>
            </a:r>
            <a:r>
              <a:rPr lang="en-US" altLang="zh-CN" sz="2000" dirty="0" smtClean="0"/>
              <a:t>ive&gt; DESCRIBE </a:t>
            </a:r>
            <a:r>
              <a:rPr lang="en-US" altLang="zh-CN" sz="2000" dirty="0"/>
              <a:t>DATABASE EXTENDED </a:t>
            </a:r>
            <a:r>
              <a:rPr lang="en-US" altLang="zh-CN" sz="2000" dirty="0" err="1" smtClean="0"/>
              <a:t>dbname</a:t>
            </a:r>
            <a:r>
              <a:rPr lang="en-US" altLang="zh-CN" sz="2000" dirty="0" smtClean="0"/>
              <a:t>;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删除数据库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000" dirty="0" smtClean="0"/>
              <a:t>hive&gt; DROP DATABASE [IF EXISTS] </a:t>
            </a:r>
            <a:r>
              <a:rPr lang="en-US" altLang="zh-CN" sz="2000" dirty="0" err="1" smtClean="0"/>
              <a:t>dbname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[RESTRICT|CASCADE] </a:t>
            </a:r>
            <a:r>
              <a:rPr lang="en-US" altLang="zh-CN" sz="2000" dirty="0" smtClean="0"/>
              <a:t>;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22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16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为数据库增加描述信息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2000" dirty="0" smtClean="0"/>
              <a:t>hive</a:t>
            </a:r>
            <a:r>
              <a:rPr lang="en-US" altLang="zh-CN" sz="2000" dirty="0"/>
              <a:t>&gt; </a:t>
            </a:r>
            <a:r>
              <a:rPr lang="en-US" altLang="zh-CN" sz="2000" dirty="0" smtClean="0"/>
              <a:t>CREATE DATABASE </a:t>
            </a:r>
            <a:r>
              <a:rPr lang="en-US" altLang="zh-CN" sz="2000" dirty="0" err="1" smtClean="0"/>
              <a:t>dbname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en-US" altLang="zh-CN" sz="2000" dirty="0"/>
              <a:t>&gt; COMMENT '</a:t>
            </a:r>
            <a:r>
              <a:rPr lang="en-US" altLang="zh-CN" sz="2000" dirty="0" err="1"/>
              <a:t>db</a:t>
            </a:r>
            <a:r>
              <a:rPr lang="en-US" altLang="zh-CN" sz="2000" dirty="0"/>
              <a:t> comment test';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hive&gt; DESCRIBE DATABASE </a:t>
            </a:r>
            <a:r>
              <a:rPr lang="en-US" altLang="zh-CN" sz="2000" dirty="0" err="1"/>
              <a:t>dbname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zh-CN" altLang="en-US" sz="2800" dirty="0"/>
              <a:t>将某个数据库设置为用户当前的工作数据库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2000" dirty="0"/>
              <a:t>hive&gt; USE </a:t>
            </a:r>
            <a:r>
              <a:rPr lang="en-US" altLang="zh-CN" sz="2000" dirty="0" err="1"/>
              <a:t>dbname</a:t>
            </a:r>
            <a:r>
              <a:rPr lang="en-US" altLang="zh-CN" sz="2000" dirty="0"/>
              <a:t>;</a:t>
            </a:r>
          </a:p>
          <a:p>
            <a:pPr marL="457200" lvl="1" indent="0">
              <a:buNone/>
            </a:pPr>
            <a:r>
              <a:rPr lang="en-US" altLang="zh-CN" sz="2000" dirty="0"/>
              <a:t>SHOW  </a:t>
            </a:r>
            <a:r>
              <a:rPr lang="en-US" altLang="zh-CN" sz="2000" dirty="0" smtClean="0"/>
              <a:t>TABLES;</a:t>
            </a:r>
          </a:p>
          <a:p>
            <a:pPr marL="457200" lvl="1" indent="0">
              <a:buNone/>
            </a:pPr>
            <a:r>
              <a:rPr lang="zh-CN" altLang="en-US" sz="1400" dirty="0"/>
              <a:t>备注：没有一个命令可以让用户查看当前所在的是哪个数据库，但是可以重复使用</a:t>
            </a:r>
            <a:r>
              <a:rPr lang="en-US" altLang="zh-CN" sz="1400" dirty="0"/>
              <a:t>USE...</a:t>
            </a:r>
            <a:r>
              <a:rPr lang="zh-CN" altLang="en-US" sz="1400" dirty="0"/>
              <a:t>命令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/>
              <a:t>可以通过</a:t>
            </a:r>
            <a:r>
              <a:rPr lang="en-US" altLang="zh-CN" sz="1400" dirty="0"/>
              <a:t>show tables</a:t>
            </a:r>
            <a:r>
              <a:rPr lang="zh-CN" altLang="en-US" sz="1400" dirty="0"/>
              <a:t>查看当前数据库包含的表，再通过</a:t>
            </a:r>
            <a:r>
              <a:rPr lang="en-US" altLang="zh-CN" sz="1400" dirty="0"/>
              <a:t>describe </a:t>
            </a:r>
            <a:r>
              <a:rPr lang="en-US" altLang="zh-CN" sz="1400" dirty="0" err="1"/>
              <a:t>table_name</a:t>
            </a:r>
            <a:r>
              <a:rPr lang="zh-CN" altLang="en-US" sz="1400" dirty="0"/>
              <a:t>查看当前数据库名称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9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数据库存放</a:t>
            </a:r>
            <a:r>
              <a:rPr lang="zh-CN" altLang="en-US" sz="2800" dirty="0" smtClean="0"/>
              <a:t>位置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</a:t>
            </a:r>
            <a:r>
              <a:rPr lang="en-US" altLang="zh-CN" sz="2000" dirty="0"/>
              <a:t>&gt; DESCRIBE DATABASE </a:t>
            </a:r>
            <a:r>
              <a:rPr lang="en-US" altLang="zh-CN" sz="2000" dirty="0" err="1"/>
              <a:t>dbname</a:t>
            </a:r>
            <a:r>
              <a:rPr lang="en-US" altLang="zh-CN" sz="2000" dirty="0" smtClean="0"/>
              <a:t>;</a:t>
            </a:r>
          </a:p>
          <a:p>
            <a:pPr marL="457200" lvl="1" indent="0">
              <a:buNone/>
            </a:pPr>
            <a:r>
              <a:rPr lang="en-US" altLang="zh-CN" sz="2000" dirty="0"/>
              <a:t>/</a:t>
            </a:r>
            <a:r>
              <a:rPr lang="en-US" altLang="zh-CN" sz="2000" dirty="0" smtClean="0"/>
              <a:t>user/hive/warehouse/</a:t>
            </a:r>
            <a:r>
              <a:rPr lang="en-US" altLang="zh-CN" sz="2000" dirty="0" err="1" smtClean="0"/>
              <a:t>dbname.db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 smtClean="0"/>
              <a:t>修改数据库默认的位置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hive&gt; CREATE DATABASE </a:t>
            </a:r>
            <a:r>
              <a:rPr lang="en-US" altLang="zh-CN" sz="2000" dirty="0" err="1" smtClean="0"/>
              <a:t>dbname</a:t>
            </a:r>
            <a:r>
              <a:rPr lang="en-US" altLang="zh-CN" sz="2000" dirty="0" smtClean="0"/>
              <a:t> </a:t>
            </a:r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&gt; </a:t>
            </a:r>
            <a:r>
              <a:rPr lang="en-US" altLang="zh-CN" sz="2000" dirty="0"/>
              <a:t>LOCATION '/</a:t>
            </a:r>
            <a:r>
              <a:rPr lang="en-US" altLang="zh-CN" sz="2000" dirty="0" err="1"/>
              <a:t>tmp</a:t>
            </a:r>
            <a:r>
              <a:rPr lang="en-US" altLang="zh-CN" sz="2000" dirty="0"/>
              <a:t>/</a:t>
            </a:r>
            <a:r>
              <a:rPr lang="en-US" altLang="zh-CN" sz="2000" dirty="0" err="1"/>
              <a:t>dbtest</a:t>
            </a:r>
            <a:r>
              <a:rPr lang="en-US" altLang="zh-CN" sz="2000" dirty="0"/>
              <a:t>';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HiveQL</a:t>
            </a:r>
            <a:r>
              <a:rPr lang="en-US" altLang="zh-CN" dirty="0"/>
              <a:t>:</a:t>
            </a:r>
            <a:r>
              <a:rPr lang="zh-CN" altLang="en-US" dirty="0"/>
              <a:t>数据定义</a:t>
            </a:r>
            <a:r>
              <a:rPr lang="en-US" altLang="zh-CN" dirty="0"/>
              <a:t>-</a:t>
            </a:r>
            <a:r>
              <a:rPr lang="zh-CN" altLang="en-US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20323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/>
              <a:t>Table </a:t>
            </a:r>
            <a:r>
              <a:rPr lang="zh-CN" altLang="en-US" sz="2800" dirty="0"/>
              <a:t>内部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管理表</a:t>
            </a:r>
            <a:r>
              <a:rPr lang="en-US" altLang="zh-CN" sz="2800" dirty="0" smtClean="0"/>
              <a:t>)</a:t>
            </a:r>
            <a:endParaRPr lang="zh-CN" altLang="en-US" sz="2800" dirty="0"/>
          </a:p>
          <a:p>
            <a:r>
              <a:rPr lang="en-US" altLang="zh-CN" sz="2800" dirty="0" smtClean="0"/>
              <a:t>External </a:t>
            </a:r>
            <a:r>
              <a:rPr lang="en-US" altLang="zh-CN" sz="2800" dirty="0"/>
              <a:t>Table </a:t>
            </a:r>
            <a:r>
              <a:rPr lang="zh-CN" altLang="en-US" sz="2800" dirty="0"/>
              <a:t>外部</a:t>
            </a:r>
            <a:r>
              <a:rPr lang="zh-CN" altLang="en-US" sz="2800" dirty="0" smtClean="0"/>
              <a:t>表</a:t>
            </a:r>
            <a:endParaRPr lang="en-US" altLang="zh-CN" sz="2800" dirty="0" smtClean="0"/>
          </a:p>
          <a:p>
            <a:r>
              <a:rPr lang="en-US" altLang="zh-CN" sz="2800" dirty="0"/>
              <a:t>Partition  </a:t>
            </a:r>
            <a:r>
              <a:rPr lang="zh-CN" altLang="en-US" sz="2800" dirty="0"/>
              <a:t>分区</a:t>
            </a:r>
            <a:r>
              <a:rPr lang="zh-CN" altLang="en-US" sz="2800" dirty="0" smtClean="0"/>
              <a:t>表  </a:t>
            </a:r>
            <a:r>
              <a:rPr lang="en-US" altLang="zh-CN" sz="2800" dirty="0" smtClean="0"/>
              <a:t>(PARTITIONED BY)</a:t>
            </a:r>
          </a:p>
          <a:p>
            <a:pPr lvl="1"/>
            <a:r>
              <a:rPr lang="zh-CN" altLang="en-US" sz="2400" dirty="0" smtClean="0"/>
              <a:t>内部分区表和外部分区表</a:t>
            </a:r>
            <a:endParaRPr lang="zh-CN" altLang="en-US" sz="2400" dirty="0"/>
          </a:p>
          <a:p>
            <a:r>
              <a:rPr lang="en-US" altLang="zh-CN" sz="2800" dirty="0"/>
              <a:t>Bucket  Table </a:t>
            </a:r>
            <a:r>
              <a:rPr lang="zh-CN" altLang="en-US" sz="2800" dirty="0"/>
              <a:t>桶表 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HiveQL</a:t>
            </a:r>
            <a:r>
              <a:rPr lang="en-US" altLang="zh-CN" dirty="0"/>
              <a:t>:</a:t>
            </a:r>
            <a:r>
              <a:rPr lang="zh-CN" altLang="en-US" dirty="0"/>
              <a:t>数据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0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内部</a:t>
            </a:r>
            <a:r>
              <a:rPr lang="zh-CN" altLang="en-US" sz="2800" dirty="0" smtClean="0"/>
              <a:t>表也被称为管理表</a:t>
            </a:r>
            <a:endParaRPr lang="en-US" altLang="zh-CN" sz="2800" dirty="0" smtClean="0"/>
          </a:p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会控制着数据的生命周期</a:t>
            </a:r>
            <a:endParaRPr lang="en-US" altLang="zh-CN" sz="2800" dirty="0" smtClean="0"/>
          </a:p>
          <a:p>
            <a:r>
              <a:rPr lang="zh-CN" altLang="en-US" sz="2800" dirty="0" smtClean="0"/>
              <a:t>删除一个管理表时，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也会删除这个表中数据</a:t>
            </a:r>
            <a:endParaRPr lang="en-US" altLang="zh-CN" sz="2800" dirty="0" smtClean="0"/>
          </a:p>
          <a:p>
            <a:r>
              <a:rPr lang="zh-CN" altLang="en-US" sz="2800" dirty="0" smtClean="0"/>
              <a:t>不方便和其他工作共享数据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9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sz="2800" dirty="0"/>
              <a:t>创建</a:t>
            </a:r>
            <a:r>
              <a:rPr lang="zh-CN" altLang="en-US" sz="2800" dirty="0" smtClean="0"/>
              <a:t>内部表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CREATE TABLE IF NOT EXISTS employee ( </a:t>
            </a:r>
            <a:r>
              <a:rPr lang="en-US" altLang="zh-CN" sz="2000" dirty="0" err="1"/>
              <a:t>eid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, name String,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salary String, destination String)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COMMENT </a:t>
            </a:r>
            <a:r>
              <a:rPr lang="en-US" altLang="zh-CN" sz="2000" dirty="0" smtClean="0"/>
              <a:t>'Employee details' 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ROW FORMAT DELIMITED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FIELDS TERMINATED BY </a:t>
            </a:r>
            <a:r>
              <a:rPr lang="en-US" altLang="zh-CN" sz="2000" dirty="0" smtClean="0"/>
              <a:t>'\</a:t>
            </a:r>
            <a:r>
              <a:rPr lang="en-US" altLang="zh-CN" sz="2000" dirty="0"/>
              <a:t>t'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LINES TERMINATED BY '\n'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</a:t>
            </a:r>
            <a:r>
              <a:rPr lang="en-US" altLang="zh-CN" sz="2000" dirty="0"/>
              <a:t>STORED AS </a:t>
            </a:r>
            <a:r>
              <a:rPr lang="en-US" altLang="zh-CN" sz="2000" dirty="0" smtClean="0"/>
              <a:t>TEXTFILE</a:t>
            </a:r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&gt; [</a:t>
            </a:r>
            <a:r>
              <a:rPr lang="en-US" altLang="zh-CN" sz="2000" dirty="0"/>
              <a:t>LOCATION '/</a:t>
            </a:r>
            <a:r>
              <a:rPr lang="en-US" altLang="zh-CN" sz="2000" dirty="0" smtClean="0"/>
              <a:t>user/hive/warehouse/</a:t>
            </a:r>
            <a:r>
              <a:rPr lang="en-US" altLang="zh-CN" sz="2000" dirty="0" err="1" smtClean="0"/>
              <a:t>db</a:t>
            </a:r>
            <a:r>
              <a:rPr lang="en-US" altLang="zh-CN" sz="2000" dirty="0" smtClean="0"/>
              <a:t>/employees'];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400" dirty="0" smtClean="0"/>
              <a:t>    </a:t>
            </a:r>
            <a:endParaRPr lang="en-US" altLang="zh-CN" sz="20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3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拷贝一张已经存在的表模式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CREATE TABLE IF NOT EXISTS mydb.employees2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LIKE </a:t>
            </a:r>
            <a:r>
              <a:rPr lang="en-US" altLang="zh-CN" sz="2000" dirty="0" err="1" smtClean="0"/>
              <a:t>mydb.employees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zh-CN" altLang="en-US" sz="2800" dirty="0" smtClean="0"/>
              <a:t>查看表详细信息</a:t>
            </a:r>
            <a:endParaRPr lang="en-US" altLang="zh-CN" sz="2800" dirty="0" smtClean="0"/>
          </a:p>
          <a:p>
            <a:pPr marL="228600" lvl="2" indent="0">
              <a:buNone/>
            </a:pPr>
            <a:r>
              <a:rPr lang="en-US" altLang="zh-CN" sz="2000" dirty="0" smtClean="0"/>
              <a:t>DESCRIBE EXTENDED </a:t>
            </a:r>
            <a:r>
              <a:rPr lang="en-US" altLang="zh-CN" sz="2000" dirty="0" err="1"/>
              <a:t>mydb.employees</a:t>
            </a:r>
            <a:endParaRPr lang="en-US" altLang="zh-CN" sz="2000" dirty="0"/>
          </a:p>
          <a:p>
            <a:pPr marL="228600" lvl="2" indent="0">
              <a:buNone/>
            </a:pPr>
            <a:r>
              <a:rPr lang="en-US" altLang="zh-CN" sz="2000" dirty="0"/>
              <a:t>DESCRIBE </a:t>
            </a:r>
            <a:r>
              <a:rPr lang="en-US" altLang="zh-CN" sz="2000" dirty="0" smtClean="0"/>
              <a:t>FORMATTED </a:t>
            </a:r>
            <a:r>
              <a:rPr lang="en-US" altLang="zh-CN" sz="2000" dirty="0" err="1" smtClean="0"/>
              <a:t>mydb.employees</a:t>
            </a:r>
            <a:endParaRPr lang="en-US" altLang="zh-CN" sz="2000" dirty="0" smtClean="0"/>
          </a:p>
          <a:p>
            <a:pPr marL="228600" lvl="2" indent="0">
              <a:buNone/>
            </a:pPr>
            <a:r>
              <a:rPr lang="zh-CN" altLang="en-US" sz="2000" dirty="0" smtClean="0"/>
              <a:t>注释：</a:t>
            </a:r>
            <a:r>
              <a:rPr lang="en-US" altLang="zh-CN" sz="2000" dirty="0" smtClean="0"/>
              <a:t>FORMATTED</a:t>
            </a:r>
            <a:r>
              <a:rPr lang="zh-CN" altLang="en-US" sz="2000" dirty="0" smtClean="0"/>
              <a:t>可读性更好，更常用</a:t>
            </a:r>
            <a:endParaRPr lang="en-US" altLang="zh-CN" sz="2000" dirty="0"/>
          </a:p>
          <a:p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删除外部表不会删除掉这份数据</a:t>
            </a:r>
            <a:endParaRPr lang="en-US" altLang="zh-CN" sz="2800" dirty="0" smtClean="0"/>
          </a:p>
          <a:p>
            <a:r>
              <a:rPr lang="zh-CN" altLang="en-US" sz="2800" dirty="0" smtClean="0"/>
              <a:t>描述表的元数据信息会被删除掉</a:t>
            </a:r>
            <a:endParaRPr lang="en-US" altLang="zh-CN" sz="2800" dirty="0" smtClean="0"/>
          </a:p>
          <a:p>
            <a:r>
              <a:rPr lang="zh-CN" altLang="en-US" sz="2800" dirty="0" smtClean="0"/>
              <a:t>有些</a:t>
            </a:r>
            <a:r>
              <a:rPr lang="en-US" altLang="zh-CN" sz="2800" dirty="0" err="1" smtClean="0"/>
              <a:t>HiveQL</a:t>
            </a:r>
            <a:r>
              <a:rPr lang="zh-CN" altLang="en-US" sz="2800" smtClean="0"/>
              <a:t>语法结构不适合于外部表</a:t>
            </a: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外部表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smtClean="0"/>
              <a:t>建立在</a:t>
            </a:r>
            <a:r>
              <a:rPr lang="en-US" altLang="zh-CN" sz="2800" smtClean="0"/>
              <a:t>Hadoop</a:t>
            </a:r>
            <a:r>
              <a:rPr lang="zh-CN" altLang="en-US" sz="2800" smtClean="0"/>
              <a:t>之上</a:t>
            </a:r>
            <a:endParaRPr lang="en-US" altLang="zh-CN" sz="2800" smtClean="0"/>
          </a:p>
          <a:p>
            <a:r>
              <a:rPr lang="zh-CN" altLang="en-US" sz="2800" smtClean="0"/>
              <a:t>提供了提取、转化、加载接口</a:t>
            </a:r>
            <a:endParaRPr lang="en-US" altLang="zh-CN" sz="2800" smtClean="0"/>
          </a:p>
          <a:p>
            <a:r>
              <a:rPr lang="en-US" altLang="zh-CN" sz="2800" smtClean="0"/>
              <a:t>HiveQL</a:t>
            </a:r>
            <a:r>
              <a:rPr lang="zh-CN" altLang="en-US" sz="2800" smtClean="0"/>
              <a:t>，查询数据</a:t>
            </a:r>
            <a:endParaRPr lang="en-US" altLang="zh-CN" sz="2800" smtClean="0"/>
          </a:p>
          <a:p>
            <a:r>
              <a:rPr lang="zh-CN" altLang="en-US" sz="2800" smtClean="0"/>
              <a:t>支持自定义</a:t>
            </a:r>
            <a:r>
              <a:rPr lang="en-US" altLang="zh-CN" sz="2800" smtClean="0"/>
              <a:t>MapReduce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定义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3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创建</a:t>
            </a:r>
            <a:r>
              <a:rPr lang="zh-CN" altLang="en-US" sz="2800" dirty="0" smtClean="0"/>
              <a:t>外部表</a:t>
            </a:r>
            <a:r>
              <a:rPr lang="en-US" altLang="zh-CN" sz="2800" dirty="0" smtClean="0"/>
              <a:t>(EXTERNAL)</a:t>
            </a:r>
          </a:p>
          <a:p>
            <a:pPr marL="457200" lvl="1" indent="0">
              <a:buNone/>
            </a:pPr>
            <a:r>
              <a:rPr lang="en-US" altLang="zh-CN" sz="2000" dirty="0"/>
              <a:t>CREATE EXTERNAL TABLE IF NOT EXISTS </a:t>
            </a:r>
            <a:r>
              <a:rPr lang="en-US" altLang="zh-CN" sz="2000" dirty="0" smtClean="0"/>
              <a:t>stocks (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name </a:t>
            </a:r>
            <a:r>
              <a:rPr lang="en-US" altLang="zh-CN" sz="2000" dirty="0"/>
              <a:t>STRING, 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age </a:t>
            </a:r>
            <a:r>
              <a:rPr lang="en-US" altLang="zh-CN" sz="2000" dirty="0"/>
              <a:t>INT</a:t>
            </a:r>
            <a:r>
              <a:rPr lang="en-US" altLang="zh-CN" sz="2000" dirty="0" smtClean="0"/>
              <a:t>)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ROW </a:t>
            </a:r>
            <a:r>
              <a:rPr lang="en-US" altLang="zh-CN" sz="2000" dirty="0"/>
              <a:t>FORMAT DELIMITED FIELDS TERMINATED BY ','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LOCATION </a:t>
            </a:r>
            <a:r>
              <a:rPr lang="en-US" altLang="zh-CN" sz="2000" dirty="0"/>
              <a:t>'/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db</a:t>
            </a:r>
            <a:r>
              <a:rPr lang="en-US" altLang="zh-CN" sz="2000" dirty="0"/>
              <a:t>';</a:t>
            </a: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外部表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56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复结构复制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CREATE EXTERNAL TABLE IF NOT EXISTS mydb.employees3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LIKE </a:t>
            </a:r>
            <a:r>
              <a:rPr lang="en-US" altLang="zh-CN" sz="2000" dirty="0" err="1" smtClean="0"/>
              <a:t>mydb.employees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LOCATION '/path/to/data‘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注释：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省略</a:t>
            </a:r>
            <a:r>
              <a:rPr lang="en-US" altLang="zh-CN" sz="2000" dirty="0" smtClean="0"/>
              <a:t>EXTERNAL</a:t>
            </a:r>
            <a:r>
              <a:rPr lang="zh-CN" altLang="en-US" sz="2000" dirty="0" smtClean="0"/>
              <a:t>，新表类型和源表相同；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使用</a:t>
            </a:r>
            <a:r>
              <a:rPr lang="en-US" altLang="zh-CN" sz="2000" dirty="0" smtClean="0"/>
              <a:t>EXTERNAL</a:t>
            </a:r>
            <a:r>
              <a:rPr lang="zh-CN" altLang="en-US" sz="2000" dirty="0" smtClean="0"/>
              <a:t>，不管新表是内部表还是外部表，新表都是外部表；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        </a:t>
            </a:r>
            <a:endParaRPr lang="en-US" altLang="zh-CN" sz="20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外部表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4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性能优势</a:t>
            </a:r>
            <a:endParaRPr lang="en-US" altLang="zh-CN" sz="2800" dirty="0" smtClean="0"/>
          </a:p>
          <a:p>
            <a:r>
              <a:rPr lang="zh-CN" altLang="en-US" sz="2800" dirty="0" smtClean="0"/>
              <a:t>将数据以一种符合逻辑的方式进行组织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3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创建分区表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CREATE TABLE IF NOT EXISTS employee ( </a:t>
            </a:r>
            <a:r>
              <a:rPr lang="en-US" altLang="zh-CN" sz="2000" dirty="0" err="1"/>
              <a:t>eid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, name String, </a:t>
            </a:r>
          </a:p>
          <a:p>
            <a:pPr marL="457200" lvl="1" indent="0">
              <a:buNone/>
            </a:pPr>
            <a:r>
              <a:rPr lang="en-US" altLang="zh-CN" sz="2000" dirty="0"/>
              <a:t>      &gt; salary </a:t>
            </a:r>
            <a:r>
              <a:rPr lang="en-US" altLang="zh-CN" sz="2000" dirty="0" smtClean="0"/>
              <a:t>STRING, </a:t>
            </a:r>
            <a:r>
              <a:rPr lang="en-US" altLang="zh-CN" sz="2000" dirty="0"/>
              <a:t>destination </a:t>
            </a:r>
            <a:r>
              <a:rPr lang="en-US" altLang="zh-CN" sz="2000" dirty="0" smtClean="0"/>
              <a:t>STRING) </a:t>
            </a:r>
          </a:p>
          <a:p>
            <a:pPr marL="457200" lvl="1" indent="0">
              <a:buNone/>
            </a:pPr>
            <a:r>
              <a:rPr lang="en-US" altLang="zh-CN" sz="2000" dirty="0"/>
              <a:t>      &gt; </a:t>
            </a:r>
            <a:r>
              <a:rPr lang="en-US" altLang="zh-CN" sz="2000" b="1" dirty="0"/>
              <a:t>PARTITIONED BY </a:t>
            </a:r>
            <a:r>
              <a:rPr lang="en-US" altLang="zh-CN" sz="2000" dirty="0"/>
              <a:t>(country STRING, state STRING)</a:t>
            </a:r>
          </a:p>
          <a:p>
            <a:pPr marL="457200" lvl="1" indent="0">
              <a:buNone/>
            </a:pPr>
            <a:r>
              <a:rPr lang="en-US" altLang="zh-CN" sz="2000" dirty="0"/>
              <a:t>      &gt; COMMENT 'Employee details' </a:t>
            </a:r>
          </a:p>
          <a:p>
            <a:pPr marL="457200" lvl="1" indent="0">
              <a:buNone/>
            </a:pPr>
            <a:r>
              <a:rPr lang="en-US" altLang="zh-CN" sz="2000" dirty="0"/>
              <a:t>      &gt; ROW FORMAT DELIMITED </a:t>
            </a:r>
          </a:p>
          <a:p>
            <a:pPr marL="457200" lvl="1" indent="0">
              <a:buNone/>
            </a:pPr>
            <a:r>
              <a:rPr lang="en-US" altLang="zh-CN" sz="2000" dirty="0"/>
              <a:t>      &gt; FIELDS TERMINATED BY '\t' </a:t>
            </a:r>
          </a:p>
          <a:p>
            <a:pPr marL="457200" lvl="1" indent="0">
              <a:buNone/>
            </a:pPr>
            <a:r>
              <a:rPr lang="en-US" altLang="zh-CN" sz="2000" dirty="0"/>
              <a:t>      &gt; LINES TERMINATED BY '\n'</a:t>
            </a:r>
          </a:p>
          <a:p>
            <a:pPr marL="457200" lvl="1" indent="0">
              <a:buNone/>
            </a:pPr>
            <a:r>
              <a:rPr lang="en-US" altLang="zh-CN" sz="2000" dirty="0"/>
              <a:t>      &gt; STORED AS TEXTFILE</a:t>
            </a:r>
          </a:p>
          <a:p>
            <a:pPr marL="457200" lvl="1" indent="0">
              <a:buNone/>
            </a:pPr>
            <a:r>
              <a:rPr lang="en-US" altLang="zh-CN" sz="2000" dirty="0"/>
              <a:t>      &gt; [LOCATION '/user/hive/warehouse/</a:t>
            </a:r>
            <a:r>
              <a:rPr lang="en-US" altLang="zh-CN" sz="2000" dirty="0" err="1"/>
              <a:t>db</a:t>
            </a:r>
            <a:r>
              <a:rPr lang="en-US" altLang="zh-CN" sz="2000" dirty="0"/>
              <a:t>/employees'];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5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增加</a:t>
            </a:r>
            <a:r>
              <a:rPr lang="zh-CN" altLang="en-US" sz="2800" dirty="0" smtClean="0"/>
              <a:t>分区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ALTER </a:t>
            </a:r>
            <a:r>
              <a:rPr lang="en-US" altLang="zh-CN" sz="2000" dirty="0" smtClean="0"/>
              <a:t>[</a:t>
            </a:r>
            <a:r>
              <a:rPr lang="en-US" altLang="zh-CN" sz="2000" dirty="0"/>
              <a:t>EXTERNAL</a:t>
            </a:r>
            <a:r>
              <a:rPr lang="en-US" altLang="zh-CN" sz="2000" dirty="0" smtClean="0"/>
              <a:t>] TABLE </a:t>
            </a:r>
            <a:r>
              <a:rPr lang="en-US" altLang="zh-CN" sz="2000" dirty="0" err="1"/>
              <a:t>table_name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ADD </a:t>
            </a:r>
            <a:r>
              <a:rPr lang="en-US" altLang="zh-CN" sz="2000" dirty="0"/>
              <a:t>[IF NOT EXISTS] PARTITION 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err="1" smtClean="0"/>
              <a:t>partition_spec</a:t>
            </a:r>
            <a:r>
              <a:rPr lang="en-US" altLang="zh-CN" sz="2000" dirty="0" smtClean="0"/>
              <a:t> </a:t>
            </a:r>
            <a:r>
              <a:rPr lang="fr-FR" altLang="zh-CN" sz="2000" dirty="0" smtClean="0"/>
              <a:t>[</a:t>
            </a:r>
            <a:r>
              <a:rPr lang="fr-FR" altLang="zh-CN" sz="2000" dirty="0"/>
              <a:t>LOCATION 'location1'] </a:t>
            </a:r>
            <a:endParaRPr lang="fr-FR" altLang="zh-CN" sz="2000" dirty="0" smtClean="0"/>
          </a:p>
          <a:p>
            <a:pPr marL="457200" lvl="1" indent="0">
              <a:buNone/>
            </a:pPr>
            <a:r>
              <a:rPr lang="fr-FR" altLang="zh-CN" sz="2000" dirty="0" smtClean="0"/>
              <a:t>partition_spec </a:t>
            </a:r>
            <a:r>
              <a:rPr lang="fr-FR" altLang="zh-CN" sz="2000" dirty="0"/>
              <a:t>[LOCATION 'location2'] ...; </a:t>
            </a:r>
            <a:endParaRPr lang="fr-FR" altLang="zh-CN" sz="2000" dirty="0" smtClean="0"/>
          </a:p>
          <a:p>
            <a:pPr marL="457200" lvl="1" indent="0">
              <a:buNone/>
            </a:pPr>
            <a:endParaRPr lang="fr-FR" altLang="zh-CN" sz="2000" dirty="0"/>
          </a:p>
          <a:p>
            <a:pPr marL="457200" lvl="1" indent="0">
              <a:buNone/>
            </a:pPr>
            <a:r>
              <a:rPr lang="en-US" altLang="zh-CN" sz="2000" dirty="0" err="1"/>
              <a:t>partition_spec</a:t>
            </a:r>
            <a:r>
              <a:rPr lang="en-US" altLang="zh-CN" sz="2000" dirty="0"/>
              <a:t>: </a:t>
            </a:r>
          </a:p>
          <a:p>
            <a:pPr marL="457200" lvl="1" indent="0">
              <a:buNone/>
            </a:pPr>
            <a:r>
              <a:rPr lang="en-US" altLang="zh-CN" sz="2000" dirty="0"/>
              <a:t>: (</a:t>
            </a:r>
            <a:r>
              <a:rPr lang="en-US" altLang="zh-CN" sz="2000" dirty="0" err="1"/>
              <a:t>p_column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p_col_value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p_column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p_col_value</a:t>
            </a:r>
            <a:r>
              <a:rPr lang="en-US" altLang="zh-CN" sz="2000" dirty="0"/>
              <a:t>, ...) 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分区表路径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000" dirty="0" smtClean="0"/>
              <a:t>…/employee/country=CA/state=AB</a:t>
            </a:r>
          </a:p>
          <a:p>
            <a:pPr marL="457200" lvl="1" indent="0">
              <a:buNone/>
            </a:pPr>
            <a:r>
              <a:rPr lang="en-US" altLang="zh-CN" sz="2000" dirty="0"/>
              <a:t>…/</a:t>
            </a:r>
            <a:r>
              <a:rPr lang="en-US" altLang="zh-CN" sz="2000" dirty="0" smtClean="0"/>
              <a:t>employee/country=CA/state=AC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…/</a:t>
            </a:r>
            <a:r>
              <a:rPr lang="en-US" altLang="zh-CN" sz="2000" dirty="0" smtClean="0"/>
              <a:t>employee/country=US/state=AL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…/</a:t>
            </a:r>
            <a:r>
              <a:rPr lang="en-US" altLang="zh-CN" sz="2000" dirty="0" smtClean="0"/>
              <a:t>employee/country=US/state=AK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400" dirty="0" smtClean="0"/>
              <a:t>分区字段被放在不同的目录下，查询时只需查询对应的目录就可以，可以更快地查询。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01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分区表模式</a:t>
            </a:r>
            <a:endParaRPr lang="en-US" altLang="zh-CN" sz="2800" dirty="0" smtClean="0"/>
          </a:p>
          <a:p>
            <a:pPr lvl="1"/>
            <a:r>
              <a:rPr lang="en-US" altLang="zh-CN" sz="2400" dirty="0"/>
              <a:t>s</a:t>
            </a:r>
            <a:r>
              <a:rPr lang="en-US" altLang="zh-CN" sz="2400" dirty="0" smtClean="0"/>
              <a:t>trict</a:t>
            </a:r>
            <a:r>
              <a:rPr lang="zh-CN" altLang="en-US" sz="2400" dirty="0" smtClean="0"/>
              <a:t>（严格）模式</a:t>
            </a:r>
            <a:endParaRPr lang="en-US" altLang="zh-CN" sz="2400" dirty="0" smtClean="0"/>
          </a:p>
          <a:p>
            <a:pPr marL="914400" lvl="2" indent="0">
              <a:buNone/>
            </a:pPr>
            <a:r>
              <a:rPr lang="zh-CN" altLang="en-US" sz="2000" dirty="0" smtClean="0"/>
              <a:t>如果对分区表进行查询，而</a:t>
            </a:r>
            <a:r>
              <a:rPr lang="en-US" altLang="zh-CN" sz="2000" dirty="0" smtClean="0"/>
              <a:t>WHERE</a:t>
            </a:r>
            <a:r>
              <a:rPr lang="zh-CN" altLang="en-US" sz="2000" dirty="0" smtClean="0"/>
              <a:t>字句没有加分区进行过滤的话，将会禁止提交这个任务；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en-US" altLang="zh-CN" sz="2000" dirty="0" smtClean="0"/>
              <a:t>hive&gt; set </a:t>
            </a:r>
            <a:r>
              <a:rPr lang="en-US" altLang="zh-CN" sz="2000" dirty="0" err="1" smtClean="0"/>
              <a:t>hive.mapred.mode</a:t>
            </a:r>
            <a:r>
              <a:rPr lang="en-US" altLang="zh-CN" sz="2000" dirty="0" smtClean="0"/>
              <a:t>=strict;</a:t>
            </a:r>
          </a:p>
          <a:p>
            <a:pPr lvl="1"/>
            <a:r>
              <a:rPr lang="en-US" altLang="zh-CN" sz="2400" dirty="0" err="1"/>
              <a:t>n</a:t>
            </a:r>
            <a:r>
              <a:rPr lang="en-US" altLang="zh-CN" sz="2400" dirty="0" err="1" smtClean="0"/>
              <a:t>ostrict</a:t>
            </a:r>
            <a:r>
              <a:rPr lang="zh-CN" altLang="en-US" sz="2400" dirty="0" smtClean="0"/>
              <a:t>（非严格）模式</a:t>
            </a:r>
            <a:endParaRPr lang="en-US" altLang="zh-CN" sz="2400" dirty="0" smtClean="0"/>
          </a:p>
          <a:p>
            <a:pPr marL="914400" lvl="2" indent="0">
              <a:buNone/>
            </a:pPr>
            <a:r>
              <a:rPr lang="en-US" altLang="zh-CN" sz="2000" dirty="0"/>
              <a:t>hive&gt; set </a:t>
            </a:r>
            <a:r>
              <a:rPr lang="en-US" altLang="zh-CN" sz="2000" dirty="0" err="1" smtClean="0"/>
              <a:t>hive.mapred.mode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nostrict</a:t>
            </a:r>
            <a:r>
              <a:rPr lang="en-US" altLang="zh-CN" sz="2000" dirty="0"/>
              <a:t>;</a:t>
            </a:r>
          </a:p>
          <a:p>
            <a:r>
              <a:rPr lang="zh-CN" altLang="en-US" sz="2800" dirty="0" smtClean="0"/>
              <a:t>查看存在的分区：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hive&gt; SHOW PARTITIONS employees;</a:t>
            </a:r>
          </a:p>
          <a:p>
            <a:pPr marL="457200" lvl="1" indent="0">
              <a:buNone/>
            </a:pPr>
            <a:r>
              <a:rPr lang="en-US" altLang="zh-CN" sz="2000" dirty="0"/>
              <a:t>SHOW PARTITIONS employees PARTITION(country='US');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</a:t>
            </a:r>
            <a:r>
              <a:rPr lang="en-US" altLang="zh-CN" sz="2000" dirty="0"/>
              <a:t>&gt; DESCRIBE FORMATTED employees;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4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Bucket</a:t>
            </a:r>
            <a:r>
              <a:rPr lang="zh-CN" altLang="en-US" sz="2800" dirty="0" smtClean="0"/>
              <a:t>表是对数据进行哈希取值，然后放到不同文件中存储</a:t>
            </a:r>
            <a:endParaRPr lang="en-US" altLang="zh-CN" sz="2800" dirty="0" smtClean="0"/>
          </a:p>
          <a:p>
            <a:r>
              <a:rPr lang="zh-CN" altLang="en-US" sz="2800" dirty="0" smtClean="0"/>
              <a:t>创建时显示指定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CREATE TABLE </a:t>
            </a:r>
            <a:r>
              <a:rPr lang="en-US" altLang="zh-CN" sz="2000" dirty="0" err="1"/>
              <a:t>bucketed_user</a:t>
            </a:r>
            <a:r>
              <a:rPr lang="en-US" altLang="zh-CN" sz="2000" dirty="0"/>
              <a:t> (id INT) name STRING) </a:t>
            </a:r>
            <a:br>
              <a:rPr lang="en-US" altLang="zh-CN" sz="2000" dirty="0"/>
            </a:br>
            <a:r>
              <a:rPr lang="en-US" altLang="zh-CN" sz="2000" dirty="0"/>
              <a:t>CLUSTERED BY (id) INTO 4 BUCKETS</a:t>
            </a:r>
            <a:r>
              <a:rPr lang="en-US" altLang="zh-CN" sz="2000" dirty="0" smtClean="0"/>
              <a:t>;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zh-CN" altLang="en-US" sz="2800" dirty="0" smtClean="0"/>
              <a:t>数据加载到桶表时，将表或分区中指定列的值为</a:t>
            </a:r>
            <a:r>
              <a:rPr lang="en-US" altLang="zh-CN" sz="2800" dirty="0" smtClean="0"/>
              <a:t>key</a:t>
            </a:r>
            <a:r>
              <a:rPr lang="zh-CN" altLang="en-US" sz="2800" dirty="0" smtClean="0"/>
              <a:t>，然后与桶的数量取摸进行</a:t>
            </a:r>
            <a:r>
              <a:rPr lang="en-US" altLang="zh-CN" sz="2800" dirty="0" smtClean="0"/>
              <a:t>hash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hash</a:t>
            </a:r>
            <a:r>
              <a:rPr lang="zh-CN" altLang="en-US" sz="2800" dirty="0" smtClean="0"/>
              <a:t>到指定的桶中，这样可以支持高效采样工作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桶表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DROP TABLE [IF EXISTS] employees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删除表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0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通过</a:t>
            </a:r>
            <a:r>
              <a:rPr lang="en-US" altLang="zh-CN" sz="2800" dirty="0" smtClean="0"/>
              <a:t>ALTER TABLE</a:t>
            </a:r>
          </a:p>
          <a:p>
            <a:pPr lvl="1"/>
            <a:r>
              <a:rPr lang="en-US" altLang="zh-CN" sz="1800" dirty="0"/>
              <a:t>ALTER TABLE name RENAME TO </a:t>
            </a:r>
            <a:r>
              <a:rPr lang="en-US" altLang="zh-CN" sz="1800" dirty="0" err="1"/>
              <a:t>new_name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ALTER TABLE name ADD COLUMNS (</a:t>
            </a:r>
            <a:r>
              <a:rPr lang="en-US" altLang="zh-CN" sz="1800" dirty="0" err="1"/>
              <a:t>col_spec</a:t>
            </a:r>
            <a:r>
              <a:rPr lang="en-US" altLang="zh-CN" sz="1800" dirty="0"/>
              <a:t>[, </a:t>
            </a:r>
            <a:r>
              <a:rPr lang="en-US" altLang="zh-CN" sz="1800" dirty="0" err="1"/>
              <a:t>col_spec</a:t>
            </a:r>
            <a:r>
              <a:rPr lang="en-US" altLang="zh-CN" sz="1800" dirty="0"/>
              <a:t> ...]) 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ALTER TABLE name DROP [COLUMN] </a:t>
            </a:r>
            <a:r>
              <a:rPr lang="en-US" altLang="zh-CN" sz="1800" dirty="0" err="1">
                <a:solidFill>
                  <a:srgbClr val="FF0000"/>
                </a:solidFill>
              </a:rPr>
              <a:t>column_name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CN" sz="1800" dirty="0"/>
              <a:t>ALTER TABLE name CHANGE </a:t>
            </a:r>
            <a:r>
              <a:rPr lang="en-US" altLang="zh-CN" sz="1800" dirty="0" err="1"/>
              <a:t>column_name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new_name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new_type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ALTER TABLE name REPLACE COLUMNS (</a:t>
            </a:r>
            <a:r>
              <a:rPr lang="en-US" altLang="zh-CN" sz="1800" dirty="0" err="1"/>
              <a:t>col_spec</a:t>
            </a:r>
            <a:r>
              <a:rPr lang="en-US" altLang="zh-CN" sz="1800" dirty="0"/>
              <a:t>[, </a:t>
            </a:r>
            <a:r>
              <a:rPr lang="en-US" altLang="zh-CN" sz="1800" dirty="0" err="1"/>
              <a:t>col_spec</a:t>
            </a:r>
            <a:r>
              <a:rPr lang="en-US" altLang="zh-CN" sz="1800" dirty="0"/>
              <a:t> ...]) </a:t>
            </a:r>
            <a:endParaRPr lang="en-US" altLang="zh-CN" sz="1800" dirty="0" smtClean="0"/>
          </a:p>
          <a:p>
            <a:pPr lvl="1"/>
            <a:r>
              <a:rPr lang="en-US" altLang="zh-CN" sz="1800" dirty="0"/>
              <a:t>ALTER TABLE </a:t>
            </a:r>
            <a:r>
              <a:rPr lang="en-US" altLang="zh-CN" sz="1800" dirty="0" smtClean="0"/>
              <a:t>name ADD </a:t>
            </a:r>
            <a:r>
              <a:rPr lang="en-US" altLang="zh-CN" sz="1800" dirty="0"/>
              <a:t>PARTITION (year=’2013’) 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     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[location </a:t>
            </a:r>
            <a:r>
              <a:rPr lang="en-US" altLang="zh-CN" sz="1800" dirty="0"/>
              <a:t>'/</a:t>
            </a:r>
            <a:r>
              <a:rPr lang="en-US" altLang="zh-CN" sz="1800" dirty="0" smtClean="0"/>
              <a:t>2012/part2012‘]; 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ALTER TABLE </a:t>
            </a:r>
            <a:r>
              <a:rPr lang="en-US" altLang="zh-CN" sz="1800" dirty="0" err="1">
                <a:solidFill>
                  <a:srgbClr val="FF0000"/>
                </a:solidFill>
              </a:rPr>
              <a:t>table_name</a:t>
            </a:r>
            <a:r>
              <a:rPr lang="en-US" altLang="zh-CN" sz="1800" dirty="0">
                <a:solidFill>
                  <a:srgbClr val="FF0000"/>
                </a:solidFill>
              </a:rPr>
              <a:t> PARTITION </a:t>
            </a:r>
            <a:r>
              <a:rPr lang="en-US" altLang="zh-CN" sz="1800" dirty="0" err="1">
                <a:solidFill>
                  <a:srgbClr val="FF0000"/>
                </a:solidFill>
              </a:rPr>
              <a:t>partition_spec</a:t>
            </a:r>
            <a:r>
              <a:rPr lang="en-US" altLang="zh-CN" sz="1800" dirty="0">
                <a:solidFill>
                  <a:srgbClr val="FF0000"/>
                </a:solidFill>
              </a:rPr>
              <a:t> RENAME TO PARTITION </a:t>
            </a:r>
            <a:r>
              <a:rPr lang="en-US" altLang="zh-CN" sz="1800" dirty="0" err="1">
                <a:solidFill>
                  <a:srgbClr val="FF0000"/>
                </a:solidFill>
              </a:rPr>
              <a:t>partition_spec</a:t>
            </a:r>
            <a:r>
              <a:rPr lang="en-US" altLang="zh-CN" sz="1800" dirty="0">
                <a:solidFill>
                  <a:srgbClr val="FF0000"/>
                </a:solidFill>
              </a:rPr>
              <a:t>; </a:t>
            </a:r>
          </a:p>
          <a:p>
            <a:pPr lvl="1"/>
            <a:r>
              <a:rPr lang="en-US" altLang="zh-CN" sz="1800" dirty="0"/>
              <a:t>ALTER TABLE </a:t>
            </a:r>
            <a:r>
              <a:rPr lang="en-US" altLang="zh-CN" sz="1800" dirty="0" err="1"/>
              <a:t>table_name</a:t>
            </a:r>
            <a:r>
              <a:rPr lang="en-US" altLang="zh-CN" sz="1800" dirty="0"/>
              <a:t> DROP [IF EXISTS] PARTITION </a:t>
            </a:r>
            <a:r>
              <a:rPr lang="en-US" altLang="zh-CN" sz="1800" dirty="0" err="1"/>
              <a:t>partition_spec</a:t>
            </a:r>
            <a:r>
              <a:rPr lang="en-US" altLang="zh-CN" sz="1800" dirty="0"/>
              <a:t>, PARTITION </a:t>
            </a:r>
            <a:r>
              <a:rPr lang="en-US" altLang="zh-CN" sz="1800" dirty="0" err="1"/>
              <a:t>partition_spec</a:t>
            </a:r>
            <a:r>
              <a:rPr lang="en-US" altLang="zh-CN" sz="1800" dirty="0"/>
              <a:t>,...; 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数据定义</a:t>
            </a:r>
            <a:r>
              <a:rPr lang="en-US" altLang="zh-CN" dirty="0" smtClean="0"/>
              <a:t>-</a:t>
            </a:r>
            <a:r>
              <a:rPr lang="zh-CN" altLang="en-US" dirty="0" smtClean="0"/>
              <a:t>修改表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3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smtClean="0"/>
              <a:t>不适合低延迟应用</a:t>
            </a:r>
            <a:endParaRPr lang="en-US" altLang="zh-CN" sz="2800" smtClean="0"/>
          </a:p>
          <a:p>
            <a:r>
              <a:rPr lang="en-US" altLang="zh-CN" sz="2800" smtClean="0"/>
              <a:t>HiveQL</a:t>
            </a:r>
            <a:r>
              <a:rPr lang="zh-CN" altLang="en-US" sz="2800" smtClean="0"/>
              <a:t>语句通过解释器最终转变成</a:t>
            </a:r>
            <a:r>
              <a:rPr lang="en-US" altLang="zh-CN" sz="2800" smtClean="0"/>
              <a:t>MapReduce</a:t>
            </a:r>
          </a:p>
          <a:p>
            <a:r>
              <a:rPr lang="zh-CN" altLang="en-US" sz="2800"/>
              <a:t>不</a:t>
            </a:r>
            <a:r>
              <a:rPr lang="zh-CN" altLang="en-US" sz="2800" smtClean="0"/>
              <a:t>提供实时查询</a:t>
            </a:r>
            <a:endParaRPr lang="en-US" altLang="zh-CN" sz="2800" smtClean="0"/>
          </a:p>
          <a:p>
            <a:r>
              <a:rPr lang="zh-CN" altLang="en-US" sz="2800"/>
              <a:t>不</a:t>
            </a:r>
            <a:r>
              <a:rPr lang="zh-CN" altLang="en-US" sz="2800" smtClean="0"/>
              <a:t>提供行更新</a:t>
            </a:r>
            <a:endParaRPr lang="en-US" altLang="zh-CN" sz="2800" smtClean="0"/>
          </a:p>
          <a:p>
            <a:r>
              <a:rPr lang="zh-CN" altLang="en-US" sz="2800" smtClean="0"/>
              <a:t>擅长大数据集的批处理，比如网络日志分析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适用场景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HiveQL</a:t>
            </a:r>
            <a:r>
              <a:rPr lang="zh-CN" altLang="en-US" sz="2800" dirty="0" smtClean="0"/>
              <a:t>没有行级别的数据插入、更新和删除；</a:t>
            </a:r>
            <a:endParaRPr lang="en-US" altLang="zh-CN" sz="2000" dirty="0" smtClean="0"/>
          </a:p>
          <a:p>
            <a:r>
              <a:rPr lang="zh-CN" altLang="en-US" sz="2800" dirty="0" smtClean="0"/>
              <a:t>使用一种“大量”的数据装载操作，或者通过其他方式仅仅将文件写入到正确的目录下；</a:t>
            </a:r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8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向管理表中装载数据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LOAD </a:t>
            </a:r>
            <a:r>
              <a:rPr lang="en-US" altLang="zh-CN" sz="2000" dirty="0"/>
              <a:t>DATA [LOCAL] INPATH '</a:t>
            </a:r>
            <a:r>
              <a:rPr lang="en-US" altLang="zh-CN" sz="2000" dirty="0" err="1"/>
              <a:t>filepath</a:t>
            </a:r>
            <a:r>
              <a:rPr lang="en-US" altLang="zh-CN" sz="2000" dirty="0"/>
              <a:t>' [OVERWRITE] INTO TABLE </a:t>
            </a:r>
            <a:r>
              <a:rPr lang="en-US" altLang="zh-CN" sz="2000" dirty="0" err="1"/>
              <a:t>tablename</a:t>
            </a:r>
            <a:r>
              <a:rPr lang="en-US" altLang="zh-CN" sz="2000" dirty="0"/>
              <a:t> [PARTITION (partcol1=val1, partcol2=val2 ...)] 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注释</a:t>
            </a:r>
            <a:r>
              <a:rPr lang="en-US" altLang="zh-CN" sz="2000" dirty="0" smtClean="0"/>
              <a:t>:</a:t>
            </a:r>
          </a:p>
          <a:p>
            <a:pPr marL="457200" lvl="1" indent="0">
              <a:buNone/>
            </a:pPr>
            <a:r>
              <a:rPr lang="zh-CN" altLang="en-US" sz="2000" dirty="0" smtClean="0"/>
              <a:t>使用</a:t>
            </a:r>
            <a:r>
              <a:rPr lang="en-US" altLang="zh-CN" sz="2000" dirty="0" smtClean="0"/>
              <a:t>LOCAL</a:t>
            </a:r>
            <a:r>
              <a:rPr lang="zh-CN" altLang="en-US" sz="2000" dirty="0" smtClean="0"/>
              <a:t>，拷贝本地数据到</a:t>
            </a:r>
            <a:r>
              <a:rPr lang="en-US" altLang="zh-CN" sz="2000" dirty="0" err="1" smtClean="0"/>
              <a:t>hdfs</a:t>
            </a:r>
            <a:r>
              <a:rPr lang="zh-CN" altLang="en-US" sz="2000" dirty="0" smtClean="0"/>
              <a:t>目标位置；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 smtClean="0"/>
              <a:t>不用</a:t>
            </a:r>
            <a:r>
              <a:rPr lang="en-US" altLang="zh-CN" sz="2000" dirty="0" smtClean="0"/>
              <a:t>LOCAL</a:t>
            </a:r>
            <a:r>
              <a:rPr lang="zh-CN" altLang="en-US" sz="2000" dirty="0" smtClean="0"/>
              <a:t>，转移</a:t>
            </a:r>
            <a:r>
              <a:rPr lang="en-US" altLang="zh-CN" sz="2000" dirty="0" err="1" smtClean="0"/>
              <a:t>hdfs</a:t>
            </a:r>
            <a:r>
              <a:rPr lang="zh-CN" altLang="en-US" sz="2000" dirty="0"/>
              <a:t>中</a:t>
            </a:r>
            <a:r>
              <a:rPr lang="zh-CN" altLang="en-US" sz="2000" dirty="0" smtClean="0"/>
              <a:t>数据到目标位置；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支持全路径，也支持相对路径；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使用</a:t>
            </a:r>
            <a:r>
              <a:rPr lang="en-US" altLang="zh-CN" sz="2000" dirty="0" smtClean="0"/>
              <a:t>OVERWRIRE</a:t>
            </a:r>
            <a:r>
              <a:rPr lang="zh-CN" altLang="en-US" sz="2000" dirty="0" smtClean="0"/>
              <a:t>关键字会删除目标文件夹之前存在的数据；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INPATH</a:t>
            </a:r>
            <a:r>
              <a:rPr lang="zh-CN" altLang="en-US" sz="2000" dirty="0" smtClean="0"/>
              <a:t>中文件路径不能包含文件夹；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如果目标是分区表，那么需要使用</a:t>
            </a:r>
            <a:r>
              <a:rPr lang="en-US" altLang="zh-CN" sz="2000" dirty="0" smtClean="0"/>
              <a:t>PARTITION;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4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向管理表中装载数据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LOAD DATA LOCAL INPATH '/</a:t>
            </a:r>
            <a:r>
              <a:rPr lang="en-US" altLang="zh-CN" sz="2000" dirty="0" smtClean="0"/>
              <a:t>home/</a:t>
            </a:r>
            <a:r>
              <a:rPr lang="en-US" altLang="zh-CN" sz="2000" dirty="0" err="1" smtClean="0"/>
              <a:t>ubuntu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/sample.txt'</a:t>
            </a:r>
          </a:p>
          <a:p>
            <a:pPr marL="457200" lvl="1" indent="0">
              <a:buNone/>
            </a:pPr>
            <a:r>
              <a:rPr lang="en-US" altLang="zh-CN" sz="2000" dirty="0"/>
              <a:t>OVERWRITE INTO TABLE employee</a:t>
            </a:r>
            <a:r>
              <a:rPr lang="en-US" altLang="zh-CN" sz="2000" dirty="0" smtClean="0"/>
              <a:t>;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sample.txt</a:t>
            </a:r>
            <a:r>
              <a:rPr lang="zh-CN" altLang="en-US" sz="2000" dirty="0" smtClean="0"/>
              <a:t>内容：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831282"/>
              </p:ext>
            </p:extLst>
          </p:nvPr>
        </p:nvGraphicFramePr>
        <p:xfrm>
          <a:off x="1293813" y="4210050"/>
          <a:ext cx="52736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写字板文档" r:id="rId3" imgW="5274360" imgH="589320" progId="WordPad.Document.1">
                  <p:embed/>
                </p:oleObj>
              </mc:Choice>
              <mc:Fallback>
                <p:oleObj name="写字板文档" r:id="rId3" imgW="5274360" imgH="58932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3813" y="4210050"/>
                        <a:ext cx="5273675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9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通过查询语句向表中插入数据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INSERT OVERWRITE|INTO TABLE employees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PARTITION (country = ‘US’, state = ‘OR’)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SELECT * FROM </a:t>
            </a:r>
            <a:r>
              <a:rPr lang="en-US" altLang="zh-CN" sz="2000" dirty="0" err="1" smtClean="0"/>
              <a:t>staged_employees</a:t>
            </a:r>
            <a:r>
              <a:rPr lang="en-US" altLang="zh-CN" sz="2000" dirty="0" smtClean="0"/>
              <a:t> se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WHERE </a:t>
            </a:r>
            <a:r>
              <a:rPr lang="en-US" altLang="zh-CN" sz="2000" dirty="0" err="1" smtClean="0"/>
              <a:t>se.cnty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= ‘US’ AND se.st = ‘OR’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INSERT OVERWRITE|INTO </a:t>
            </a:r>
            <a:r>
              <a:rPr lang="en-US" altLang="zh-CN" sz="2000" dirty="0" smtClean="0"/>
              <a:t>TABLE employees2</a:t>
            </a:r>
          </a:p>
          <a:p>
            <a:pPr marL="457200" lvl="1" indent="0">
              <a:buNone/>
            </a:pPr>
            <a:r>
              <a:rPr lang="en-US" altLang="zh-CN" sz="2000" dirty="0"/>
              <a:t>SELECT * </a:t>
            </a:r>
            <a:r>
              <a:rPr lang="en-US" altLang="zh-CN" sz="2000" dirty="0" smtClean="0"/>
              <a:t>FROM employees;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9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单个查询语句创建并加载数据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000" dirty="0" smtClean="0"/>
              <a:t>CREATE TABLE employees3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AS </a:t>
            </a:r>
            <a:r>
              <a:rPr lang="en-US" altLang="zh-CN" sz="2000" dirty="0"/>
              <a:t>SELECT </a:t>
            </a:r>
            <a:r>
              <a:rPr lang="en-US" altLang="zh-CN" sz="2000" dirty="0" err="1" smtClean="0"/>
              <a:t>eid</a:t>
            </a:r>
            <a:r>
              <a:rPr lang="en-US" altLang="zh-CN" sz="2000" dirty="0" smtClean="0"/>
              <a:t>, name, salary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FROM employees</a:t>
            </a:r>
          </a:p>
          <a:p>
            <a:pPr marL="457200" lvl="1" indent="0">
              <a:buNone/>
            </a:pPr>
            <a:r>
              <a:rPr lang="en-US" altLang="zh-CN" sz="2000" dirty="0"/>
              <a:t>WHERE </a:t>
            </a:r>
            <a:r>
              <a:rPr lang="en-US" altLang="zh-CN" sz="2000" dirty="0" err="1" smtClean="0"/>
              <a:t>eid</a:t>
            </a:r>
            <a:r>
              <a:rPr lang="en-US" altLang="zh-CN" sz="2000" dirty="0"/>
              <a:t> </a:t>
            </a:r>
            <a:r>
              <a:rPr lang="en-US" altLang="zh-CN" sz="2000"/>
              <a:t>= </a:t>
            </a:r>
            <a:r>
              <a:rPr lang="en-US" altLang="zh-CN" sz="2000" smtClean="0"/>
              <a:t>'1201</a:t>
            </a:r>
            <a:r>
              <a:rPr lang="en-US" altLang="zh-CN" sz="2000"/>
              <a:t>'</a:t>
            </a:r>
            <a:r>
              <a:rPr lang="en-US" altLang="zh-CN" sz="2000" smtClean="0"/>
              <a:t>;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注释：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常用于从一个大的宽表中选取部分需要的数据集；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这个功能不能用于外部表；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7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导出数据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如果数据文件恰好是用户需要的格式</a:t>
            </a:r>
            <a:endParaRPr lang="en-US" altLang="zh-CN" sz="2400" dirty="0" smtClean="0"/>
          </a:p>
          <a:p>
            <a:pPr marL="914400" lvl="2" indent="0">
              <a:buNone/>
            </a:pPr>
            <a:r>
              <a:rPr lang="en-US" altLang="zh-CN" sz="2000" dirty="0" err="1"/>
              <a:t>h</a:t>
            </a:r>
            <a:r>
              <a:rPr lang="en-US" altLang="zh-CN" sz="2000" dirty="0" err="1" smtClean="0"/>
              <a:t>adoop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fs</a:t>
            </a:r>
            <a:r>
              <a:rPr lang="en-US" altLang="zh-CN" sz="2000" dirty="0" smtClean="0"/>
              <a:t> –</a:t>
            </a:r>
            <a:r>
              <a:rPr lang="en-US" altLang="zh-CN" sz="2000" dirty="0" err="1" smtClean="0"/>
              <a:t>cp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source_path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target_path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使用</a:t>
            </a:r>
            <a:r>
              <a:rPr lang="en-US" altLang="zh-CN" sz="2400" dirty="0" smtClean="0"/>
              <a:t>INSERT…DIRECTORY…</a:t>
            </a:r>
          </a:p>
          <a:p>
            <a:pPr marL="914400" lvl="2" indent="0">
              <a:buNone/>
            </a:pPr>
            <a:r>
              <a:rPr lang="en-US" altLang="zh-CN" sz="2000" dirty="0" smtClean="0"/>
              <a:t>INSERT OVERWRITE LOCAL DIRECTORY ‘/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ca_emp</a:t>
            </a:r>
            <a:r>
              <a:rPr lang="en-US" altLang="zh-CN" sz="2000" dirty="0" smtClean="0"/>
              <a:t>’</a:t>
            </a:r>
          </a:p>
          <a:p>
            <a:pPr marL="914400" lvl="2" indent="0">
              <a:buNone/>
            </a:pPr>
            <a:r>
              <a:rPr lang="en-US" altLang="zh-CN" sz="2000" dirty="0" smtClean="0"/>
              <a:t>SELECT name, salary, address</a:t>
            </a:r>
          </a:p>
          <a:p>
            <a:pPr marL="914400" lvl="2" indent="0">
              <a:buNone/>
            </a:pPr>
            <a:r>
              <a:rPr lang="en-US" altLang="zh-CN" sz="2000" dirty="0" smtClean="0"/>
              <a:t>FROM employees</a:t>
            </a:r>
          </a:p>
          <a:p>
            <a:pPr marL="914400" lvl="2" indent="0">
              <a:buNone/>
            </a:pPr>
            <a:r>
              <a:rPr lang="en-US" altLang="zh-CN" sz="2000" dirty="0" smtClean="0"/>
              <a:t>WHERE </a:t>
            </a:r>
            <a:r>
              <a:rPr lang="en-US" altLang="zh-CN" sz="2000" dirty="0" err="1" smtClean="0"/>
              <a:t>se.state</a:t>
            </a:r>
            <a:r>
              <a:rPr lang="en-US" altLang="zh-CN" sz="2000" dirty="0" smtClean="0"/>
              <a:t> = ‘CA’;</a:t>
            </a:r>
          </a:p>
          <a:p>
            <a:pPr marL="914400" lvl="2" indent="0">
              <a:buNone/>
            </a:pP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3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SELECT </a:t>
            </a:r>
            <a:r>
              <a:rPr lang="en-US" altLang="zh-CN" sz="2400" dirty="0">
                <a:latin typeface="Arial" charset="0"/>
                <a:ea typeface="宋体" charset="-122"/>
              </a:rPr>
              <a:t>[ALL | DISTINCT] </a:t>
            </a:r>
            <a:r>
              <a:rPr lang="en-US" altLang="zh-CN" sz="2400" dirty="0" err="1">
                <a:latin typeface="Arial" charset="0"/>
                <a:ea typeface="宋体" charset="-122"/>
              </a:rPr>
              <a:t>select_expr</a:t>
            </a:r>
            <a:r>
              <a:rPr lang="en-US" altLang="zh-CN" sz="2400" dirty="0">
                <a:latin typeface="Arial" charset="0"/>
                <a:ea typeface="宋体" charset="-122"/>
              </a:rPr>
              <a:t>, </a:t>
            </a:r>
            <a:r>
              <a:rPr lang="en-US" altLang="zh-CN" sz="2400" dirty="0" err="1">
                <a:latin typeface="Arial" charset="0"/>
                <a:ea typeface="宋体" charset="-122"/>
              </a:rPr>
              <a:t>select_expr</a:t>
            </a:r>
            <a:r>
              <a:rPr lang="en-US" altLang="zh-CN" sz="2400" dirty="0">
                <a:latin typeface="Arial" charset="0"/>
                <a:ea typeface="宋体" charset="-122"/>
              </a:rPr>
              <a:t>, ...</a:t>
            </a:r>
          </a:p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FROM </a:t>
            </a:r>
            <a:r>
              <a:rPr lang="en-US" altLang="zh-CN" sz="2400" dirty="0" err="1" smtClean="0">
                <a:latin typeface="Arial" charset="0"/>
                <a:ea typeface="宋体" charset="-122"/>
              </a:rPr>
              <a:t>table_reference</a:t>
            </a:r>
            <a:r>
              <a:rPr lang="en-US" altLang="zh-CN" sz="2400" dirty="0" smtClean="0">
                <a:latin typeface="Arial" charset="0"/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[WHERE </a:t>
            </a:r>
            <a:r>
              <a:rPr lang="en-US" altLang="zh-CN" sz="2400" dirty="0" err="1" smtClean="0">
                <a:latin typeface="Arial" charset="0"/>
                <a:ea typeface="宋体" charset="-122"/>
              </a:rPr>
              <a:t>where_condition</a:t>
            </a:r>
            <a:r>
              <a:rPr lang="en-US" altLang="zh-CN" sz="2400" dirty="0" smtClean="0">
                <a:latin typeface="Arial" charset="0"/>
                <a:ea typeface="宋体" charset="-122"/>
              </a:rPr>
              <a:t>] </a:t>
            </a:r>
          </a:p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[</a:t>
            </a:r>
            <a:r>
              <a:rPr lang="en-US" altLang="zh-CN" sz="2400" dirty="0">
                <a:latin typeface="Arial" charset="0"/>
                <a:ea typeface="宋体" charset="-122"/>
              </a:rPr>
              <a:t>GROUP BY </a:t>
            </a:r>
            <a:r>
              <a:rPr lang="en-US" altLang="zh-CN" sz="2400" dirty="0" err="1">
                <a:latin typeface="Arial" charset="0"/>
                <a:ea typeface="宋体" charset="-122"/>
              </a:rPr>
              <a:t>col_list</a:t>
            </a:r>
            <a:r>
              <a:rPr lang="en-US" altLang="zh-CN" sz="2400" dirty="0">
                <a:latin typeface="Arial" charset="0"/>
                <a:ea typeface="宋体" charset="-122"/>
              </a:rPr>
              <a:t>] </a:t>
            </a:r>
          </a:p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[ </a:t>
            </a:r>
            <a:r>
              <a:rPr lang="en-US" altLang="zh-CN" sz="2400" dirty="0">
                <a:latin typeface="Arial" charset="0"/>
                <a:ea typeface="宋体" charset="-122"/>
              </a:rPr>
              <a:t>CLUSTER BY </a:t>
            </a:r>
            <a:r>
              <a:rPr lang="en-US" altLang="zh-CN" sz="2400" dirty="0" err="1">
                <a:latin typeface="Arial" charset="0"/>
                <a:ea typeface="宋体" charset="-122"/>
              </a:rPr>
              <a:t>col_list</a:t>
            </a:r>
            <a:r>
              <a:rPr lang="en-US" altLang="zh-CN" sz="2400" dirty="0">
                <a:latin typeface="Arial" charset="0"/>
                <a:ea typeface="宋体" charset="-122"/>
              </a:rPr>
              <a:t> | [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  <a:ea typeface="宋体" charset="-122"/>
              </a:rPr>
              <a:t>DISTRIBUTE</a:t>
            </a:r>
            <a:r>
              <a:rPr lang="en-US" altLang="zh-CN" sz="2400" dirty="0">
                <a:latin typeface="Arial" charset="0"/>
                <a:ea typeface="宋体" charset="-122"/>
              </a:rPr>
              <a:t> BY </a:t>
            </a:r>
            <a:r>
              <a:rPr lang="en-US" altLang="zh-CN" sz="2400" dirty="0" err="1">
                <a:latin typeface="Arial" charset="0"/>
                <a:ea typeface="宋体" charset="-122"/>
              </a:rPr>
              <a:t>col_list</a:t>
            </a:r>
            <a:r>
              <a:rPr lang="en-US" altLang="zh-CN" sz="2400" dirty="0">
                <a:latin typeface="Arial" charset="0"/>
                <a:ea typeface="宋体" charset="-122"/>
              </a:rPr>
              <a:t>] [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  <a:ea typeface="宋体" charset="-122"/>
              </a:rPr>
              <a:t>SORT BY </a:t>
            </a:r>
            <a:r>
              <a:rPr lang="en-US" altLang="zh-CN" sz="2400" dirty="0" err="1">
                <a:solidFill>
                  <a:srgbClr val="FF0000"/>
                </a:solidFill>
                <a:latin typeface="Arial" charset="0"/>
                <a:ea typeface="宋体" charset="-122"/>
              </a:rPr>
              <a:t>col_list</a:t>
            </a:r>
            <a:r>
              <a:rPr lang="en-US" altLang="zh-CN" sz="2400" dirty="0">
                <a:latin typeface="Arial" charset="0"/>
                <a:ea typeface="宋体" charset="-122"/>
              </a:rPr>
              <a:t>] | [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  <a:ea typeface="宋体" charset="-122"/>
              </a:rPr>
              <a:t>ORDER BY </a:t>
            </a:r>
            <a:r>
              <a:rPr lang="en-US" altLang="zh-CN" sz="2400" dirty="0" err="1">
                <a:latin typeface="Arial" charset="0"/>
                <a:ea typeface="宋体" charset="-122"/>
              </a:rPr>
              <a:t>col_list</a:t>
            </a:r>
            <a:r>
              <a:rPr lang="en-US" altLang="zh-CN" sz="2400" dirty="0">
                <a:latin typeface="Arial" charset="0"/>
                <a:ea typeface="宋体" charset="-122"/>
              </a:rPr>
              <a:t>] ]</a:t>
            </a:r>
          </a:p>
          <a:p>
            <a:pPr marL="457200" lvl="1" indent="0">
              <a:buNone/>
            </a:pPr>
            <a:r>
              <a:rPr lang="en-US" altLang="zh-CN" sz="2400" dirty="0" smtClean="0">
                <a:latin typeface="Arial" charset="0"/>
                <a:ea typeface="宋体" charset="-122"/>
              </a:rPr>
              <a:t>[</a:t>
            </a:r>
            <a:r>
              <a:rPr lang="en-US" altLang="zh-CN" sz="2400" dirty="0">
                <a:latin typeface="Arial" charset="0"/>
                <a:ea typeface="宋体" charset="-122"/>
              </a:rPr>
              <a:t>LIMIT number]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3015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SELECT … FROM 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  <a:p>
            <a:pPr marL="685800" lvl="1" indent="0">
              <a:buNone/>
            </a:pPr>
            <a:r>
              <a:rPr lang="en-US" altLang="zh-CN" sz="2400" dirty="0" smtClean="0"/>
              <a:t>SELECT</a:t>
            </a:r>
            <a:r>
              <a:rPr lang="en-US" altLang="zh-CN" sz="2400" dirty="0"/>
              <a:t> * FROM t1 </a:t>
            </a:r>
            <a:r>
              <a:rPr lang="en-US" altLang="zh-CN" sz="2400" dirty="0" smtClean="0"/>
              <a:t>LIMIT</a:t>
            </a:r>
            <a:r>
              <a:rPr lang="en-US" altLang="zh-CN" sz="2400" dirty="0"/>
              <a:t> </a:t>
            </a:r>
            <a:r>
              <a:rPr lang="en-US" altLang="zh-CN" sz="2400" dirty="0" smtClean="0"/>
              <a:t>5</a:t>
            </a:r>
          </a:p>
          <a:p>
            <a:pPr marL="685800" lvl="1" indent="0">
              <a:buNone/>
            </a:pPr>
            <a:r>
              <a:rPr lang="en-US" altLang="zh-CN" sz="2400" dirty="0"/>
              <a:t>SELECT col1 FROM (SELECT col1, SUM(col2) AS col2sum FROM </a:t>
            </a:r>
            <a:r>
              <a:rPr lang="en-US" altLang="zh-CN" sz="2400" dirty="0" smtClean="0"/>
              <a:t>t1</a:t>
            </a: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9828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WHERE 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谓词</a:t>
            </a:r>
            <a:r>
              <a:rPr lang="zh-CN" altLang="en-US" sz="2400" dirty="0"/>
              <a:t>操作符（如</a:t>
            </a:r>
            <a:r>
              <a:rPr lang="en-US" altLang="zh-CN" sz="2400" dirty="0"/>
              <a:t>A=B,A&lt;=&gt;B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）、浮点数比较、</a:t>
            </a:r>
            <a:r>
              <a:rPr lang="en-US" altLang="zh-CN" sz="2400" dirty="0"/>
              <a:t>LIKE</a:t>
            </a:r>
            <a:r>
              <a:rPr lang="zh-CN" altLang="en-US" sz="2400" dirty="0"/>
              <a:t>和</a:t>
            </a:r>
            <a:r>
              <a:rPr lang="en-US" altLang="zh-CN" sz="2400" dirty="0" smtClean="0"/>
              <a:t>RLIKE</a:t>
            </a:r>
          </a:p>
          <a:p>
            <a:pPr marL="457200" lvl="1" indent="0">
              <a:buNone/>
            </a:pPr>
            <a:r>
              <a:rPr lang="en-US" altLang="zh-CN" sz="2000" dirty="0"/>
              <a:t>SELECT * FROM sales WHERE amount &gt; 10 AND region = "US"</a:t>
            </a:r>
          </a:p>
          <a:p>
            <a:pPr lvl="1"/>
            <a:endParaRPr lang="en-US" altLang="zh-CN" sz="2400" dirty="0" smtClean="0"/>
          </a:p>
          <a:p>
            <a:r>
              <a:rPr lang="en-US" altLang="zh-CN" sz="2800" dirty="0" smtClean="0"/>
              <a:t>GROUP BY 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SELECT col1 FROM t1 GROUP BY col1 HAVING SUM(col2) &gt; 10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22403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ORDER BY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SORT BY</a:t>
            </a:r>
          </a:p>
          <a:p>
            <a:pPr marL="457200" lvl="1" indent="0">
              <a:buNone/>
            </a:pPr>
            <a:r>
              <a:rPr lang="en-US" altLang="zh-CN" sz="2000" dirty="0"/>
              <a:t>SELECT key, value FROM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SORT|ORDER </a:t>
            </a:r>
            <a:r>
              <a:rPr lang="en-US" altLang="zh-CN" sz="2000" dirty="0"/>
              <a:t>BY key ASC, value </a:t>
            </a:r>
            <a:r>
              <a:rPr lang="en-US" altLang="zh-CN" sz="2000" dirty="0" smtClean="0"/>
              <a:t>DESC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r>
              <a:rPr lang="en-US" altLang="zh-CN" sz="2800" dirty="0" smtClean="0"/>
              <a:t>DISTRIBUTE BY</a:t>
            </a:r>
          </a:p>
          <a:p>
            <a:pPr marL="457200" lvl="1" indent="0">
              <a:buNone/>
            </a:pPr>
            <a:r>
              <a:rPr lang="en-US" altLang="zh-CN" sz="2000" dirty="0"/>
              <a:t>SELECT col1, col2 FROM t1 DISTRIBUTE BY col1 SORT BY col1 ASC, col2 </a:t>
            </a:r>
            <a:r>
              <a:rPr lang="en-US" altLang="zh-CN" sz="2000" dirty="0" smtClean="0"/>
              <a:t>DESC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r>
              <a:rPr lang="en-US" altLang="zh-CN" sz="2800" dirty="0" smtClean="0"/>
              <a:t>CLUSTER BY</a:t>
            </a:r>
          </a:p>
          <a:p>
            <a:pPr marL="457200" lvl="1" indent="0">
              <a:buNone/>
            </a:pPr>
            <a:r>
              <a:rPr lang="en-US" altLang="zh-CN" sz="2000" dirty="0"/>
              <a:t>SELECT col1, col2 FROM t1 CLUSTER BY col1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35899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/>
              <a:t>tar 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xzvf</a:t>
            </a:r>
            <a:r>
              <a:rPr lang="en-US" altLang="zh-CN" sz="2800" dirty="0" smtClean="0"/>
              <a:t> apache-hive-</a:t>
            </a:r>
            <a:r>
              <a:rPr lang="en-US" altLang="zh-CN" sz="2800" i="1" dirty="0" smtClean="0"/>
              <a:t>x.y.z</a:t>
            </a:r>
            <a:r>
              <a:rPr lang="en-US" altLang="zh-CN" sz="2800" dirty="0" smtClean="0"/>
              <a:t>-bin.tar.gz</a:t>
            </a:r>
          </a:p>
          <a:p>
            <a:endParaRPr lang="en-US" altLang="zh-CN" sz="2000" dirty="0" smtClean="0"/>
          </a:p>
          <a:p>
            <a:r>
              <a:rPr lang="zh-CN" altLang="en-US" sz="2800" b="1" dirty="0" smtClean="0"/>
              <a:t>配置方法</a:t>
            </a: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2400" dirty="0" smtClean="0"/>
              <a:t>$&gt;export </a:t>
            </a:r>
            <a:r>
              <a:rPr lang="en-US" altLang="zh-CN" sz="2400" dirty="0"/>
              <a:t>HIVE_HOME=~/</a:t>
            </a:r>
            <a:r>
              <a:rPr lang="en-US" altLang="zh-CN" sz="2400" dirty="0" err="1" smtClean="0"/>
              <a:t>sw</a:t>
            </a:r>
            <a:r>
              <a:rPr lang="en-US" altLang="zh-CN" sz="2400" dirty="0" smtClean="0"/>
              <a:t>/apache-hive-</a:t>
            </a:r>
            <a:r>
              <a:rPr lang="en-US" altLang="zh-CN" sz="2400" i="1" dirty="0" err="1" smtClean="0"/>
              <a:t>x.y.z</a:t>
            </a:r>
            <a:r>
              <a:rPr lang="en-US" altLang="zh-CN" sz="2400" dirty="0" smtClean="0"/>
              <a:t>-bin</a:t>
            </a:r>
            <a:br>
              <a:rPr lang="en-US" altLang="zh-CN" sz="2400" dirty="0" smtClean="0"/>
            </a:br>
            <a:r>
              <a:rPr lang="en-US" altLang="zh-CN" sz="2400" dirty="0" smtClean="0"/>
              <a:t>$&gt;export </a:t>
            </a:r>
            <a:r>
              <a:rPr lang="en-US" altLang="zh-CN" sz="2400" dirty="0"/>
              <a:t>PATH=$PATH:$</a:t>
            </a:r>
            <a:r>
              <a:rPr lang="en-US" altLang="zh-CN" sz="2400" dirty="0" smtClean="0"/>
              <a:t>HIVE_HOME/bin</a:t>
            </a:r>
          </a:p>
          <a:p>
            <a:endParaRPr lang="en-US" altLang="zh-CN" sz="2000" dirty="0" smtClean="0"/>
          </a:p>
          <a:p>
            <a:r>
              <a:rPr lang="zh-CN" altLang="en-US" sz="2400" dirty="0" smtClean="0"/>
              <a:t>启动</a:t>
            </a:r>
            <a:r>
              <a:rPr lang="en-US" altLang="zh-CN" sz="2400" dirty="0" smtClean="0"/>
              <a:t>hive</a:t>
            </a:r>
            <a:br>
              <a:rPr lang="en-US" altLang="zh-CN" sz="2400" dirty="0" smtClean="0"/>
            </a:br>
            <a:r>
              <a:rPr lang="en-US" altLang="zh-CN" sz="2400" dirty="0" smtClean="0"/>
              <a:t>$&gt;hive</a:t>
            </a:r>
            <a:br>
              <a:rPr lang="en-US" altLang="zh-CN" sz="2400" dirty="0" smtClean="0"/>
            </a:br>
            <a:r>
              <a:rPr lang="en-US" altLang="zh-CN" sz="2400" dirty="0" smtClean="0"/>
              <a:t>hive&gt;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安装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1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JOIN 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INNER JOIN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LEFT OUTER JOIN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OUTER JOIN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RIGHT OUTER JOIN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FULL OUTER JOIN</a:t>
            </a:r>
            <a:r>
              <a:rPr lang="zh-CN" altLang="en-US" sz="2400" dirty="0" smtClean="0"/>
              <a:t>等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SELECT a.* FROM a JOIN b ON (a.id </a:t>
            </a:r>
            <a:r>
              <a:rPr lang="en-US" altLang="zh-CN" sz="2000" dirty="0" smtClean="0"/>
              <a:t>= </a:t>
            </a:r>
            <a:r>
              <a:rPr lang="en-US" altLang="zh-CN" sz="2000" dirty="0"/>
              <a:t>b.id</a:t>
            </a:r>
            <a:r>
              <a:rPr lang="en-US" altLang="zh-CN" sz="2000" dirty="0" smtClean="0"/>
              <a:t>);</a:t>
            </a:r>
          </a:p>
          <a:p>
            <a:pPr marL="457200" lvl="1" indent="0">
              <a:buNone/>
            </a:pPr>
            <a:r>
              <a:rPr lang="en-US" altLang="zh-CN" sz="2000" dirty="0"/>
              <a:t>SELECT </a:t>
            </a:r>
            <a:r>
              <a:rPr lang="en-US" altLang="zh-CN" sz="2000" dirty="0" err="1"/>
              <a:t>a.val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b.val</a:t>
            </a:r>
            <a:r>
              <a:rPr lang="en-US" altLang="zh-CN" sz="2000" dirty="0"/>
              <a:t> FROM a LEFT OUTER JOIN b ON (</a:t>
            </a:r>
            <a:r>
              <a:rPr lang="en-US" altLang="zh-CN" sz="2000" dirty="0" err="1"/>
              <a:t>a.key</a:t>
            </a:r>
            <a:r>
              <a:rPr lang="en-US" altLang="zh-CN" sz="2000" dirty="0"/>
              <a:t>=</a:t>
            </a:r>
            <a:r>
              <a:rPr lang="en-US" altLang="zh-CN" sz="2000" dirty="0" err="1"/>
              <a:t>b.key</a:t>
            </a:r>
            <a:r>
              <a:rPr lang="en-US" altLang="zh-CN" sz="2000" dirty="0" smtClean="0"/>
              <a:t>)</a:t>
            </a:r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15328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类型转换</a:t>
            </a:r>
            <a:endParaRPr lang="en-US" altLang="zh-CN" sz="2800" dirty="0" smtClean="0"/>
          </a:p>
          <a:p>
            <a:r>
              <a:rPr lang="zh-CN" altLang="en-US" sz="2800" dirty="0" smtClean="0"/>
              <a:t>抽样查询</a:t>
            </a:r>
            <a:endParaRPr lang="en-US" altLang="zh-CN" sz="2800" dirty="0" smtClean="0"/>
          </a:p>
          <a:p>
            <a:r>
              <a:rPr lang="en-US" altLang="zh-CN" sz="2800" dirty="0" smtClean="0"/>
              <a:t>UNION ALL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查询</a:t>
            </a:r>
          </a:p>
        </p:txBody>
      </p:sp>
    </p:spTree>
    <p:extLst>
      <p:ext uri="{BB962C8B-B14F-4D97-AF65-F5344CB8AC3E}">
        <p14:creationId xmlns:p14="http://schemas.microsoft.com/office/powerpoint/2010/main" val="7143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View</a:t>
            </a:r>
            <a:r>
              <a:rPr lang="zh-CN" altLang="en-US" sz="2800" dirty="0" smtClean="0"/>
              <a:t>是逻辑存在，</a:t>
            </a:r>
            <a:r>
              <a:rPr lang="en-US" altLang="zh-CN" sz="2800" dirty="0" smtClean="0"/>
              <a:t>Hive</a:t>
            </a:r>
            <a:r>
              <a:rPr lang="zh-CN" altLang="en-US" sz="2800" dirty="0" smtClean="0"/>
              <a:t>暂不支持物化视图</a:t>
            </a:r>
            <a:endParaRPr lang="en-US" altLang="zh-CN" sz="2800" dirty="0"/>
          </a:p>
          <a:p>
            <a:r>
              <a:rPr lang="zh-CN" altLang="en-US" sz="2800" dirty="0" smtClean="0"/>
              <a:t>创建视图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CREATE VIEW [IF NOT EXISTS] </a:t>
            </a:r>
            <a:r>
              <a:rPr lang="en-US" altLang="zh-CN" sz="2000" dirty="0" err="1"/>
              <a:t>view_name</a:t>
            </a:r>
            <a:r>
              <a:rPr lang="en-US" altLang="zh-CN" sz="2000" dirty="0"/>
              <a:t> [(</a:t>
            </a:r>
            <a:r>
              <a:rPr lang="en-US" altLang="zh-CN" sz="2000" dirty="0" err="1"/>
              <a:t>column_name</a:t>
            </a:r>
            <a:r>
              <a:rPr lang="en-US" altLang="zh-CN" sz="2000" dirty="0"/>
              <a:t> [COMMENT </a:t>
            </a:r>
            <a:r>
              <a:rPr lang="en-US" altLang="zh-CN" sz="2000" dirty="0" err="1"/>
              <a:t>column_comment</a:t>
            </a:r>
            <a:r>
              <a:rPr lang="en-US" altLang="zh-CN" sz="2000" dirty="0"/>
              <a:t>], ...) ] </a:t>
            </a:r>
          </a:p>
          <a:p>
            <a:pPr marL="457200" lvl="1" indent="0">
              <a:buNone/>
            </a:pPr>
            <a:r>
              <a:rPr lang="en-US" altLang="zh-CN" sz="2000" dirty="0"/>
              <a:t>[COMMENT </a:t>
            </a:r>
            <a:r>
              <a:rPr lang="en-US" altLang="zh-CN" sz="2000" dirty="0" err="1"/>
              <a:t>table_comment</a:t>
            </a:r>
            <a:r>
              <a:rPr lang="en-US" altLang="zh-CN" sz="2000" dirty="0"/>
              <a:t>] </a:t>
            </a:r>
          </a:p>
          <a:p>
            <a:pPr marL="457200" lvl="1" indent="0">
              <a:buNone/>
            </a:pPr>
            <a:r>
              <a:rPr lang="en-US" altLang="zh-CN" sz="2000" dirty="0"/>
              <a:t>AS SELECT ... </a:t>
            </a:r>
          </a:p>
          <a:p>
            <a:r>
              <a:rPr lang="zh-CN" altLang="en-US" sz="2800" dirty="0" smtClean="0"/>
              <a:t>删除视图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DROP VIEW [IF EXISTS] </a:t>
            </a:r>
            <a:r>
              <a:rPr lang="en-US" altLang="zh-CN" sz="2000" dirty="0" err="1" smtClean="0"/>
              <a:t>view_name</a:t>
            </a:r>
            <a:endParaRPr lang="en-US" altLang="zh-CN" sz="2000" dirty="0" smtClean="0"/>
          </a:p>
          <a:p>
            <a:r>
              <a:rPr lang="zh-CN" altLang="en-US" sz="2800" dirty="0" smtClean="0"/>
              <a:t>修改视图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ALTER VIEW </a:t>
            </a:r>
            <a:r>
              <a:rPr lang="en-US" altLang="zh-CN" sz="2000" dirty="0" err="1" smtClean="0"/>
              <a:t>view_name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16135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示例：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hive&gt; CREATE </a:t>
            </a:r>
            <a:r>
              <a:rPr lang="en-US" altLang="zh-CN" sz="2000" dirty="0"/>
              <a:t>VIEW emp_30000 AS 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      &gt; SELECT </a:t>
            </a:r>
            <a:r>
              <a:rPr lang="en-US" altLang="zh-CN" sz="2000" dirty="0"/>
              <a:t>* FROM employee 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      &gt; WHERE </a:t>
            </a:r>
            <a:r>
              <a:rPr lang="en-US" altLang="zh-CN" sz="2000" dirty="0"/>
              <a:t>salary&gt;30000; 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endParaRPr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37595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降低查询复杂度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sz="2000" b="1" dirty="0"/>
              <a:t>FROM</a:t>
            </a:r>
            <a:r>
              <a:rPr lang="en-US" altLang="zh-CN" sz="2000" dirty="0"/>
              <a:t> (  </a:t>
            </a:r>
          </a:p>
          <a:p>
            <a:pPr marL="457200" lvl="1" indent="0">
              <a:buNone/>
            </a:pPr>
            <a:r>
              <a:rPr lang="en-US" altLang="zh-CN" sz="2000" dirty="0"/>
              <a:t>  </a:t>
            </a:r>
            <a:r>
              <a:rPr lang="en-US" altLang="zh-CN" sz="2000" b="1" dirty="0"/>
              <a:t>SELECT</a:t>
            </a:r>
            <a:r>
              <a:rPr lang="en-US" altLang="zh-CN" sz="2000" dirty="0"/>
              <a:t> * </a:t>
            </a:r>
            <a:r>
              <a:rPr lang="en-US" altLang="zh-CN" sz="2000" b="1" dirty="0"/>
              <a:t>FROM</a:t>
            </a:r>
            <a:r>
              <a:rPr lang="en-US" altLang="zh-CN" sz="2000" dirty="0"/>
              <a:t> people JOIN cart  </a:t>
            </a:r>
          </a:p>
          <a:p>
            <a:pPr marL="457200" lvl="1" indent="0">
              <a:buNone/>
            </a:pPr>
            <a:r>
              <a:rPr lang="en-US" altLang="zh-CN" sz="2000" dirty="0"/>
              <a:t>    </a:t>
            </a:r>
            <a:r>
              <a:rPr lang="en-US" altLang="zh-CN" sz="2000" b="1" dirty="0"/>
              <a:t>ON</a:t>
            </a:r>
            <a:r>
              <a:rPr lang="en-US" altLang="zh-CN" sz="2000" dirty="0"/>
              <a:t> (</a:t>
            </a:r>
            <a:r>
              <a:rPr lang="en-US" altLang="zh-CN" sz="2000" dirty="0" err="1"/>
              <a:t>cart.people_id</a:t>
            </a:r>
            <a:r>
              <a:rPr lang="en-US" altLang="zh-CN" sz="2000" dirty="0"/>
              <a:t>=people.id) </a:t>
            </a:r>
            <a:r>
              <a:rPr lang="en-US" altLang="zh-CN" sz="2000" b="1" dirty="0"/>
              <a:t>WHERE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firstname</a:t>
            </a:r>
            <a:r>
              <a:rPr lang="en-US" altLang="zh-CN" sz="2000" dirty="0"/>
              <a:t>='john'  </a:t>
            </a:r>
          </a:p>
          <a:p>
            <a:pPr marL="457200" lvl="1" indent="0">
              <a:buNone/>
            </a:pPr>
            <a:r>
              <a:rPr lang="en-US" altLang="zh-CN" sz="2000" dirty="0"/>
              <a:t>) a </a:t>
            </a:r>
            <a:r>
              <a:rPr lang="en-US" altLang="zh-CN" sz="2000" b="1" dirty="0"/>
              <a:t>SELECT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a.lastname</a:t>
            </a:r>
            <a:r>
              <a:rPr lang="en-US" altLang="zh-CN" sz="2000" dirty="0"/>
              <a:t> </a:t>
            </a:r>
            <a:r>
              <a:rPr lang="en-US" altLang="zh-CN" sz="2000" b="1" dirty="0"/>
              <a:t>WHERE</a:t>
            </a:r>
            <a:r>
              <a:rPr lang="en-US" altLang="zh-CN" sz="2000" dirty="0"/>
              <a:t> a.id=3; 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b="1" dirty="0"/>
              <a:t>CREATE</a:t>
            </a:r>
            <a:r>
              <a:rPr lang="en-US" altLang="zh-CN" sz="2000" dirty="0"/>
              <a:t> </a:t>
            </a:r>
            <a:r>
              <a:rPr lang="en-US" altLang="zh-CN" sz="2000" b="1" dirty="0"/>
              <a:t>VIEW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shorter_join</a:t>
            </a:r>
            <a:r>
              <a:rPr lang="en-US" altLang="zh-CN" sz="2000" dirty="0"/>
              <a:t> </a:t>
            </a:r>
            <a:r>
              <a:rPr lang="en-US" altLang="zh-CN" sz="2000" b="1" dirty="0"/>
              <a:t>AS</a:t>
            </a:r>
            <a:r>
              <a:rPr lang="en-US" altLang="zh-CN" sz="2000" dirty="0"/>
              <a:t>  </a:t>
            </a:r>
          </a:p>
          <a:p>
            <a:pPr marL="457200" lvl="1" indent="0">
              <a:buNone/>
            </a:pPr>
            <a:r>
              <a:rPr lang="en-US" altLang="zh-CN" sz="2000" b="1" dirty="0"/>
              <a:t>SELECT</a:t>
            </a:r>
            <a:r>
              <a:rPr lang="en-US" altLang="zh-CN" sz="2000" dirty="0"/>
              <a:t> * </a:t>
            </a:r>
            <a:r>
              <a:rPr lang="en-US" altLang="zh-CN" sz="2000" b="1" dirty="0"/>
              <a:t>FROM</a:t>
            </a:r>
            <a:r>
              <a:rPr lang="en-US" altLang="zh-CN" sz="2000" dirty="0"/>
              <a:t> people JOIN cart  </a:t>
            </a:r>
          </a:p>
          <a:p>
            <a:pPr marL="457200" lvl="1" indent="0">
              <a:buNone/>
            </a:pPr>
            <a:r>
              <a:rPr lang="en-US" altLang="zh-CN" sz="2000" b="1" dirty="0"/>
              <a:t>ON</a:t>
            </a:r>
            <a:r>
              <a:rPr lang="en-US" altLang="zh-CN" sz="2000" dirty="0"/>
              <a:t> (</a:t>
            </a:r>
            <a:r>
              <a:rPr lang="en-US" altLang="zh-CN" sz="2000" dirty="0" err="1"/>
              <a:t>cart.people_id</a:t>
            </a:r>
            <a:r>
              <a:rPr lang="en-US" altLang="zh-CN" sz="2000" dirty="0"/>
              <a:t>=people.id) </a:t>
            </a:r>
            <a:r>
              <a:rPr lang="en-US" altLang="zh-CN" sz="2000" b="1" dirty="0"/>
              <a:t>WHERE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firstname</a:t>
            </a:r>
            <a:r>
              <a:rPr lang="en-US" altLang="zh-CN" sz="2000" dirty="0"/>
              <a:t>='john';</a:t>
            </a:r>
          </a:p>
          <a:p>
            <a:endParaRPr lang="en-US" altLang="zh-CN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1649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限制基于条件过滤的数据</a:t>
            </a:r>
            <a:endParaRPr lang="en-US" altLang="zh-CN" dirty="0" smtClean="0"/>
          </a:p>
          <a:p>
            <a:r>
              <a:rPr lang="zh-CN" altLang="en-US" dirty="0" smtClean="0"/>
              <a:t>动态分区中的视图和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类型</a:t>
            </a:r>
            <a:endParaRPr lang="en-US" altLang="zh-CN" dirty="0" smtClean="0"/>
          </a:p>
          <a:p>
            <a:r>
              <a:rPr lang="zh-CN" altLang="en-US" dirty="0"/>
              <a:t>其他</a:t>
            </a:r>
            <a:endParaRPr lang="en-US" altLang="zh-CN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31748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Hive</a:t>
            </a:r>
            <a:r>
              <a:rPr lang="zh-CN" altLang="en-US" sz="2800" dirty="0" smtClean="0"/>
              <a:t>只有有限的索引功能</a:t>
            </a:r>
            <a:endParaRPr lang="en-US" altLang="zh-CN" sz="2800" dirty="0" smtClean="0"/>
          </a:p>
          <a:p>
            <a:r>
              <a:rPr lang="zh-CN" altLang="en-US" sz="2800" dirty="0" smtClean="0"/>
              <a:t>创建索引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400" dirty="0"/>
              <a:t>CREATE INDEX </a:t>
            </a:r>
            <a:r>
              <a:rPr lang="en-US" altLang="zh-CN" sz="1400" dirty="0" err="1"/>
              <a:t>index_name</a:t>
            </a:r>
            <a:r>
              <a:rPr lang="en-US" altLang="zh-CN" sz="1400" dirty="0"/>
              <a:t> </a:t>
            </a:r>
          </a:p>
          <a:p>
            <a:pPr marL="457200" lvl="1" indent="0">
              <a:buNone/>
            </a:pPr>
            <a:r>
              <a:rPr lang="en-US" altLang="zh-CN" sz="1400" dirty="0"/>
              <a:t>ON TABLE </a:t>
            </a:r>
            <a:r>
              <a:rPr lang="en-US" altLang="zh-CN" sz="1400" dirty="0" err="1"/>
              <a:t>base_table_name</a:t>
            </a:r>
            <a:r>
              <a:rPr lang="en-US" altLang="zh-CN" sz="1400" dirty="0"/>
              <a:t> (</a:t>
            </a:r>
            <a:r>
              <a:rPr lang="en-US" altLang="zh-CN" sz="1400" dirty="0" err="1"/>
              <a:t>col_name</a:t>
            </a:r>
            <a:r>
              <a:rPr lang="en-US" altLang="zh-CN" sz="1400" dirty="0"/>
              <a:t>, ...) </a:t>
            </a:r>
          </a:p>
          <a:p>
            <a:pPr marL="457200" lvl="1" indent="0">
              <a:buNone/>
            </a:pPr>
            <a:r>
              <a:rPr lang="en-US" altLang="zh-CN" sz="1400" dirty="0"/>
              <a:t>AS 'index.handler.class.name' </a:t>
            </a:r>
          </a:p>
          <a:p>
            <a:pPr marL="457200" lvl="1" indent="0">
              <a:buNone/>
            </a:pPr>
            <a:r>
              <a:rPr lang="en-US" altLang="zh-CN" sz="1400" dirty="0"/>
              <a:t>[WITH DEFERRED REBUILD] </a:t>
            </a:r>
          </a:p>
          <a:p>
            <a:pPr marL="457200" lvl="1" indent="0">
              <a:buNone/>
            </a:pPr>
            <a:r>
              <a:rPr lang="en-US" altLang="zh-CN" sz="1400" dirty="0"/>
              <a:t>[IDXPROPERTIES (</a:t>
            </a:r>
            <a:r>
              <a:rPr lang="en-US" altLang="zh-CN" sz="1400" dirty="0" err="1"/>
              <a:t>property_name</a:t>
            </a:r>
            <a:r>
              <a:rPr lang="en-US" altLang="zh-CN" sz="1400" dirty="0"/>
              <a:t>=</a:t>
            </a:r>
            <a:r>
              <a:rPr lang="en-US" altLang="zh-CN" sz="1400" dirty="0" err="1"/>
              <a:t>property_value</a:t>
            </a:r>
            <a:r>
              <a:rPr lang="en-US" altLang="zh-CN" sz="1400" dirty="0"/>
              <a:t>, ...)] </a:t>
            </a:r>
          </a:p>
          <a:p>
            <a:pPr marL="457200" lvl="1" indent="0">
              <a:buNone/>
            </a:pPr>
            <a:r>
              <a:rPr lang="en-US" altLang="zh-CN" sz="1400" dirty="0"/>
              <a:t>[IN TABLE </a:t>
            </a:r>
            <a:r>
              <a:rPr lang="en-US" altLang="zh-CN" sz="1400" dirty="0" err="1"/>
              <a:t>index_table_name</a:t>
            </a:r>
            <a:r>
              <a:rPr lang="en-US" altLang="zh-CN" sz="1400" dirty="0"/>
              <a:t>] </a:t>
            </a:r>
          </a:p>
          <a:p>
            <a:pPr marL="457200" lvl="1" indent="0">
              <a:buNone/>
            </a:pPr>
            <a:r>
              <a:rPr lang="en-US" altLang="zh-CN" sz="1400" dirty="0"/>
              <a:t>[PARTITIONED BY (</a:t>
            </a:r>
            <a:r>
              <a:rPr lang="en-US" altLang="zh-CN" sz="1400" dirty="0" err="1"/>
              <a:t>col_name</a:t>
            </a:r>
            <a:r>
              <a:rPr lang="en-US" altLang="zh-CN" sz="1400" dirty="0"/>
              <a:t>, ...)] </a:t>
            </a:r>
          </a:p>
          <a:p>
            <a:pPr marL="457200" lvl="1" indent="0">
              <a:buNone/>
            </a:pPr>
            <a:r>
              <a:rPr lang="en-US" altLang="zh-CN" sz="1400" dirty="0"/>
              <a:t>[ </a:t>
            </a:r>
          </a:p>
          <a:p>
            <a:pPr marL="457200" lvl="1" indent="0">
              <a:buNone/>
            </a:pPr>
            <a:r>
              <a:rPr lang="en-US" altLang="zh-CN" sz="1400" dirty="0"/>
              <a:t>[ ROW FORMAT ...] STORED AS ... </a:t>
            </a:r>
          </a:p>
          <a:p>
            <a:pPr marL="457200" lvl="1" indent="0">
              <a:buNone/>
            </a:pPr>
            <a:r>
              <a:rPr lang="en-US" altLang="zh-CN" sz="1400" dirty="0"/>
              <a:t>| STORED BY ... </a:t>
            </a:r>
          </a:p>
          <a:p>
            <a:pPr marL="457200" lvl="1" indent="0">
              <a:buNone/>
            </a:pPr>
            <a:r>
              <a:rPr lang="en-US" altLang="zh-CN" sz="1400" dirty="0"/>
              <a:t>] </a:t>
            </a:r>
          </a:p>
          <a:p>
            <a:pPr marL="457200" lvl="1" indent="0">
              <a:buNone/>
            </a:pPr>
            <a:r>
              <a:rPr lang="en-US" altLang="zh-CN" sz="1400" dirty="0"/>
              <a:t>[LOCATION </a:t>
            </a:r>
            <a:r>
              <a:rPr lang="en-US" altLang="zh-CN" sz="1400" dirty="0" err="1"/>
              <a:t>hdfs_path</a:t>
            </a:r>
            <a:r>
              <a:rPr lang="en-US" altLang="zh-CN" sz="1400" dirty="0"/>
              <a:t>] </a:t>
            </a:r>
          </a:p>
          <a:p>
            <a:pPr marL="457200" lvl="1" indent="0">
              <a:buNone/>
            </a:pPr>
            <a:r>
              <a:rPr lang="en-US" altLang="zh-CN" sz="1400" dirty="0"/>
              <a:t>[TBLPROPERTIES (...)] </a:t>
            </a:r>
          </a:p>
          <a:p>
            <a:pPr marL="457200" lvl="1" indent="0">
              <a:buNone/>
            </a:pP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17900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创建索引示例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600" dirty="0"/>
              <a:t>hive&gt; CREATE INDEX </a:t>
            </a:r>
            <a:r>
              <a:rPr lang="en-US" altLang="zh-CN" sz="1600" dirty="0" err="1"/>
              <a:t>inedx_salary</a:t>
            </a:r>
            <a:r>
              <a:rPr lang="en-US" altLang="zh-CN" sz="1600" dirty="0"/>
              <a:t> ON TABLE </a:t>
            </a:r>
            <a:r>
              <a:rPr lang="en-US" altLang="zh-CN" sz="1600" dirty="0" smtClean="0"/>
              <a:t>employee(salary</a:t>
            </a:r>
            <a:r>
              <a:rPr lang="en-US" altLang="zh-CN" sz="1600" dirty="0"/>
              <a:t>) </a:t>
            </a:r>
          </a:p>
          <a:p>
            <a:pPr marL="457200" lvl="1" indent="0">
              <a:buNone/>
            </a:pPr>
            <a:r>
              <a:rPr lang="en-US" altLang="zh-CN" sz="1600" dirty="0" smtClean="0"/>
              <a:t>      </a:t>
            </a:r>
            <a:r>
              <a:rPr lang="en-US" altLang="zh-CN" sz="1600" dirty="0"/>
              <a:t>&gt; AS '</a:t>
            </a:r>
            <a:r>
              <a:rPr lang="en-US" altLang="zh-CN" sz="1600" dirty="0" err="1"/>
              <a:t>org.apache.hadoop.hive.ql.index.compact.CompactIndexHandler</a:t>
            </a:r>
            <a:r>
              <a:rPr lang="en-US" altLang="zh-CN" sz="1600" dirty="0"/>
              <a:t>'; </a:t>
            </a:r>
          </a:p>
          <a:p>
            <a:pPr marL="457200" lvl="1" indent="0">
              <a:buNone/>
            </a:pPr>
            <a:endParaRPr lang="en-US" altLang="zh-CN" sz="2400" dirty="0" smtClean="0"/>
          </a:p>
          <a:p>
            <a:r>
              <a:rPr lang="zh-CN" altLang="en-US" sz="2800" dirty="0" smtClean="0"/>
              <a:t>重建索引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dirty="0"/>
              <a:t>ALTER INDEX </a:t>
            </a:r>
            <a:r>
              <a:rPr lang="en-US" altLang="zh-CN" sz="1800" dirty="0" err="1"/>
              <a:t>inedx_salary</a:t>
            </a:r>
            <a:r>
              <a:rPr lang="en-US" altLang="zh-CN" sz="1800" dirty="0"/>
              <a:t> ON employee 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[PARTITION (country = ‘US’)]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REBUILD</a:t>
            </a:r>
            <a:r>
              <a:rPr lang="en-US" altLang="zh-CN" sz="1800" dirty="0"/>
              <a:t>;</a:t>
            </a:r>
          </a:p>
          <a:p>
            <a:pPr marL="457200" lvl="1" indent="0">
              <a:buNone/>
            </a:pP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25645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显示索引 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dirty="0"/>
              <a:t>SHOW FORMATTED INDEX ON employee;</a:t>
            </a:r>
            <a:endParaRPr lang="en-US" altLang="zh-CN" sz="1800" dirty="0" smtClean="0"/>
          </a:p>
          <a:p>
            <a:r>
              <a:rPr lang="zh-CN" altLang="en-US" sz="2800" dirty="0" smtClean="0"/>
              <a:t>删除索引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dirty="0"/>
              <a:t>DROP INDEX </a:t>
            </a:r>
            <a:r>
              <a:rPr lang="en-US" altLang="zh-CN" sz="1800" dirty="0" err="1"/>
              <a:t>user_index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ON </a:t>
            </a:r>
            <a:r>
              <a:rPr lang="en-US" altLang="zh-CN" sz="1800" dirty="0"/>
              <a:t>employee;</a:t>
            </a: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HiveQL</a:t>
            </a:r>
            <a:r>
              <a:rPr lang="en-US" altLang="zh-CN" dirty="0" smtClean="0"/>
              <a:t>:</a:t>
            </a:r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25305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/>
              <a:t>limit</a:t>
            </a:r>
            <a:r>
              <a:rPr lang="zh-CN" altLang="en-US" sz="2800" dirty="0"/>
              <a:t>调</a:t>
            </a:r>
            <a:r>
              <a:rPr lang="zh-CN" altLang="en-US" sz="2800" dirty="0" smtClean="0"/>
              <a:t>优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limit</a:t>
            </a:r>
            <a:r>
              <a:rPr lang="zh-CN" altLang="en-US" sz="2400" dirty="0"/>
              <a:t>语句通常是执行整个语句后返回部分结果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hive.limit.optimize.enable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  <a:p>
            <a:pPr marL="457200" lvl="1" indent="0">
              <a:buNone/>
            </a:pP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hive.limit.row.max.size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&lt;value&gt;100000&lt;/value&gt;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600" dirty="0"/>
              <a:t>	&lt;name&gt;</a:t>
            </a:r>
            <a:r>
              <a:rPr lang="en-US" altLang="zh-CN" sz="1600" dirty="0" err="1"/>
              <a:t>hive.limit.optimize.limit.file</a:t>
            </a:r>
            <a:r>
              <a:rPr lang="en-US" altLang="zh-CN" sz="16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600" dirty="0"/>
              <a:t>	&lt;value&gt;10&lt;/value&gt;	</a:t>
            </a:r>
          </a:p>
          <a:p>
            <a:pPr marL="457200" lvl="1" indent="0">
              <a:buNone/>
            </a:pPr>
            <a:r>
              <a:rPr lang="en-US" altLang="zh-CN" sz="1600" dirty="0"/>
              <a:t>&lt;/property&gt;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3366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内嵌模式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元数据</a:t>
            </a:r>
            <a:r>
              <a:rPr lang="zh-CN" altLang="en-US" sz="2400" dirty="0"/>
              <a:t>保持在内嵌的</a:t>
            </a:r>
            <a:r>
              <a:rPr lang="en-US" altLang="zh-CN" sz="2400" dirty="0"/>
              <a:t>Derby</a:t>
            </a:r>
            <a:r>
              <a:rPr lang="zh-CN" altLang="en-US" sz="2400" dirty="0"/>
              <a:t>模式，</a:t>
            </a:r>
            <a:r>
              <a:rPr lang="zh-CN" altLang="en-US" sz="2400" b="1" dirty="0"/>
              <a:t>只允许一个会话连接 </a:t>
            </a:r>
            <a:endParaRPr lang="zh-CN" altLang="en-US" sz="2400" dirty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本地</a:t>
            </a:r>
            <a:r>
              <a:rPr lang="zh-CN" altLang="en-US" sz="2800" dirty="0">
                <a:solidFill>
                  <a:srgbClr val="FF0000"/>
                </a:solidFill>
              </a:rPr>
              <a:t>独立模式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2400" dirty="0" smtClean="0"/>
              <a:t>在</a:t>
            </a:r>
            <a:r>
              <a:rPr lang="zh-CN" altLang="en-US" sz="2400" dirty="0"/>
              <a:t>本地安装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，把元数据放到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内 </a:t>
            </a: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远程</a:t>
            </a:r>
            <a:r>
              <a:rPr lang="zh-CN" altLang="en-US" sz="2800" dirty="0">
                <a:solidFill>
                  <a:srgbClr val="FF0000"/>
                </a:solidFill>
              </a:rPr>
              <a:t>模式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2400" dirty="0" smtClean="0"/>
              <a:t>元数据</a:t>
            </a:r>
            <a:r>
              <a:rPr lang="zh-CN" altLang="en-US" sz="2400" dirty="0"/>
              <a:t>放置在远程的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数据库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安装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5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/>
              <a:t>join</a:t>
            </a:r>
            <a:r>
              <a:rPr lang="zh-CN" altLang="en-US" sz="2800" dirty="0" smtClean="0"/>
              <a:t>调优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当</a:t>
            </a:r>
            <a:r>
              <a:rPr lang="zh-CN" altLang="en-US" sz="2400" dirty="0"/>
              <a:t>三个或多个以上的表进行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操作时，如果每个</a:t>
            </a:r>
            <a:r>
              <a:rPr lang="en-US" altLang="zh-CN" sz="2400" dirty="0"/>
              <a:t>on</a:t>
            </a:r>
            <a:r>
              <a:rPr lang="zh-CN" altLang="en-US" sz="2400" dirty="0"/>
              <a:t>使用相同的字段连接时只会产生一个</a:t>
            </a:r>
            <a:r>
              <a:rPr lang="en-US" altLang="zh-CN" sz="2400" dirty="0" err="1"/>
              <a:t>mapreduce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800" dirty="0"/>
              <a:t>SELECT </a:t>
            </a:r>
            <a:r>
              <a:rPr lang="en-US" altLang="zh-CN" sz="1800" dirty="0" err="1"/>
              <a:t>s.ymd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, </a:t>
            </a:r>
            <a:r>
              <a:rPr lang="en-US" altLang="zh-CN" sz="1800" dirty="0" err="1" smtClean="0"/>
              <a:t>s.price_close</a:t>
            </a:r>
            <a:r>
              <a:rPr lang="en-US" altLang="zh-CN" sz="1800" dirty="0" smtClean="0"/>
              <a:t>, </a:t>
            </a:r>
            <a:r>
              <a:rPr lang="en-US" altLang="zh-CN" sz="1800" dirty="0" err="1" smtClean="0"/>
              <a:t>d.dividend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FROM stocks s JOIN dividends d ON </a:t>
            </a:r>
            <a:r>
              <a:rPr lang="en-US" altLang="zh-CN" sz="1800" dirty="0" err="1"/>
              <a:t>s.ymd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d.ymd</a:t>
            </a:r>
            <a:r>
              <a:rPr lang="en-US" altLang="zh-CN" sz="1800" dirty="0"/>
              <a:t> AND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 = </a:t>
            </a:r>
            <a:r>
              <a:rPr lang="en-US" altLang="zh-CN" sz="1800" dirty="0" err="1" smtClean="0"/>
              <a:t>d.symbol</a:t>
            </a:r>
            <a:r>
              <a:rPr lang="en-US" altLang="zh-CN" sz="1800" dirty="0" smtClean="0"/>
              <a:t> WHERE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 = 'AAPL';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r>
              <a:rPr lang="zh-CN" altLang="en-US" sz="1800" dirty="0"/>
              <a:t>应优化为：</a:t>
            </a:r>
          </a:p>
          <a:p>
            <a:pPr marL="457200" lvl="1" indent="0">
              <a:buNone/>
            </a:pPr>
            <a:r>
              <a:rPr lang="en-US" altLang="zh-CN" sz="1800" dirty="0"/>
              <a:t>SELECT </a:t>
            </a:r>
            <a:r>
              <a:rPr lang="en-US" altLang="zh-CN" sz="1800" dirty="0" err="1"/>
              <a:t>s.ymd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s.price_close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d.dividend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/>
              <a:t>FROM dividends d JOIN stocks s ON </a:t>
            </a:r>
            <a:r>
              <a:rPr lang="en-US" altLang="zh-CN" sz="1800" dirty="0" err="1"/>
              <a:t>s.ymd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d.ymd</a:t>
            </a:r>
            <a:r>
              <a:rPr lang="en-US" altLang="zh-CN" sz="1800" dirty="0"/>
              <a:t> AND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 = </a:t>
            </a:r>
            <a:r>
              <a:rPr lang="en-US" altLang="zh-CN" sz="1800" dirty="0" err="1" smtClean="0"/>
              <a:t>d.symbol</a:t>
            </a:r>
            <a:r>
              <a:rPr lang="en-US" altLang="zh-CN" sz="1800" dirty="0" smtClean="0"/>
              <a:t> WHERE </a:t>
            </a:r>
            <a:r>
              <a:rPr lang="en-US" altLang="zh-CN" sz="1800" dirty="0" err="1"/>
              <a:t>s.symbol</a:t>
            </a:r>
            <a:r>
              <a:rPr lang="en-US" altLang="zh-CN" sz="1800" dirty="0"/>
              <a:t> = 'AAPL';</a:t>
            </a: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763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join</a:t>
            </a:r>
            <a:r>
              <a:rPr lang="zh-CN" altLang="en-US" sz="2800" dirty="0"/>
              <a:t>连接时的</a:t>
            </a:r>
            <a:r>
              <a:rPr lang="zh-CN" altLang="en-US" sz="2800" dirty="0" smtClean="0"/>
              <a:t>优化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当</a:t>
            </a:r>
            <a:r>
              <a:rPr lang="zh-CN" altLang="en-US" sz="2400" dirty="0"/>
              <a:t>多个表进行查询时，从左到右表的大小顺序应该是从小到大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原因</a:t>
            </a:r>
            <a:r>
              <a:rPr lang="zh-CN" altLang="en-US" sz="2400" dirty="0"/>
              <a:t>：</a:t>
            </a:r>
            <a:r>
              <a:rPr lang="en-US" altLang="zh-CN" sz="2400" dirty="0"/>
              <a:t>hive</a:t>
            </a:r>
            <a:r>
              <a:rPr lang="zh-CN" altLang="en-US" sz="2400" dirty="0"/>
              <a:t>在对每行记录操作时会把其他表先缓存起来，直到扫描最后的表进行</a:t>
            </a:r>
            <a:r>
              <a:rPr lang="zh-CN" altLang="en-US" sz="2400" dirty="0" smtClean="0"/>
              <a:t>计算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18596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本地模式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对于小数据集，可以通过本地模式在单台计算机上处理任务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设置启动本地模式：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oldjobtracker</a:t>
            </a:r>
            <a:r>
              <a:rPr lang="en-US" altLang="zh-CN" sz="1800" dirty="0"/>
              <a:t>=${</a:t>
            </a:r>
            <a:r>
              <a:rPr lang="en-US" altLang="zh-CN" sz="1800" dirty="0" err="1"/>
              <a:t>hiveconf:mapred.job.tracker</a:t>
            </a:r>
            <a:r>
              <a:rPr lang="en-US" altLang="zh-CN" sz="1800" dirty="0"/>
              <a:t>};</a:t>
            </a:r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mapred.job.tracker</a:t>
            </a:r>
            <a:r>
              <a:rPr lang="en-US" altLang="zh-CN" sz="1800" dirty="0"/>
              <a:t>=local;</a:t>
            </a:r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mapred.tmp.dir</a:t>
            </a:r>
            <a:r>
              <a:rPr lang="en-US" altLang="zh-CN" sz="1800" dirty="0"/>
              <a:t>=/home/</a:t>
            </a:r>
            <a:r>
              <a:rPr lang="en-US" altLang="zh-CN" sz="1800" dirty="0" err="1"/>
              <a:t>edward</a:t>
            </a:r>
            <a:r>
              <a:rPr lang="en-US" altLang="zh-CN" sz="1800" dirty="0"/>
              <a:t>/</a:t>
            </a:r>
            <a:r>
              <a:rPr lang="en-US" altLang="zh-CN" sz="1800" dirty="0" err="1"/>
              <a:t>tmp</a:t>
            </a:r>
            <a:r>
              <a:rPr lang="en-US" altLang="zh-CN" sz="1800" dirty="0"/>
              <a:t>;</a:t>
            </a:r>
          </a:p>
          <a:p>
            <a:pPr marL="457200" lvl="1" indent="0">
              <a:buNone/>
            </a:pPr>
            <a:r>
              <a:rPr lang="en-US" altLang="zh-CN" sz="1800" dirty="0"/>
              <a:t>hive&gt; SELECT * from people WHERE </a:t>
            </a:r>
            <a:r>
              <a:rPr lang="en-US" altLang="zh-CN" sz="1800" dirty="0" err="1"/>
              <a:t>firstname</a:t>
            </a:r>
            <a:r>
              <a:rPr lang="en-US" altLang="zh-CN" sz="1800" dirty="0"/>
              <a:t>=bob;</a:t>
            </a:r>
          </a:p>
          <a:p>
            <a:pPr marL="457200" lvl="1" indent="0">
              <a:buNone/>
            </a:pPr>
            <a:r>
              <a:rPr lang="en-US" altLang="zh-CN" sz="1800" dirty="0"/>
              <a:t>...</a:t>
            </a:r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mapred.job.tracker</a:t>
            </a:r>
            <a:r>
              <a:rPr lang="en-US" altLang="zh-CN" sz="1800" dirty="0"/>
              <a:t>=${</a:t>
            </a:r>
            <a:r>
              <a:rPr lang="en-US" altLang="zh-CN" sz="1800" dirty="0" err="1"/>
              <a:t>oldjobtracker</a:t>
            </a:r>
            <a:r>
              <a:rPr lang="en-US" altLang="zh-CN" sz="1800" dirty="0"/>
              <a:t>};</a:t>
            </a:r>
            <a:endParaRPr lang="en-US" altLang="zh-CN" sz="1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21466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并行执行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某个</a:t>
            </a:r>
            <a:r>
              <a:rPr lang="en-US" altLang="zh-CN" sz="2400" dirty="0"/>
              <a:t>job</a:t>
            </a:r>
            <a:r>
              <a:rPr lang="zh-CN" altLang="en-US" sz="2400" dirty="0"/>
              <a:t>任务中可能包含众多的阶段，其中某些阶段没有依赖关系可以并发执行，开启并发执行后</a:t>
            </a:r>
            <a:r>
              <a:rPr lang="en-US" altLang="zh-CN" sz="2400" dirty="0"/>
              <a:t>job</a:t>
            </a:r>
            <a:r>
              <a:rPr lang="zh-CN" altLang="en-US" sz="2400" dirty="0"/>
              <a:t>任务可以更快的</a:t>
            </a:r>
            <a:r>
              <a:rPr lang="zh-CN" altLang="en-US" sz="2400" dirty="0" smtClean="0"/>
              <a:t>完成。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设置：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hive.exec.mode.local.auto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161785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严格模式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/>
              <a:t>hive</a:t>
            </a:r>
            <a:r>
              <a:rPr lang="zh-CN" altLang="en-US" sz="2400" dirty="0"/>
              <a:t>提供的严格模式，禁止</a:t>
            </a:r>
            <a:r>
              <a:rPr lang="en-US" altLang="zh-CN" sz="2400" dirty="0"/>
              <a:t>3</a:t>
            </a:r>
            <a:r>
              <a:rPr lang="zh-CN" altLang="en-US" sz="2400" dirty="0"/>
              <a:t>种情况下的查询模式。</a:t>
            </a:r>
          </a:p>
          <a:p>
            <a:pPr marL="457200" lvl="1" indent="0">
              <a:buNone/>
            </a:pPr>
            <a:r>
              <a:rPr lang="en-US" altLang="zh-CN" sz="2400" dirty="0"/>
              <a:t>a</a:t>
            </a:r>
            <a:r>
              <a:rPr lang="zh-CN" altLang="en-US" sz="2400" dirty="0"/>
              <a:t>：当表为分区表时，</a:t>
            </a:r>
            <a:r>
              <a:rPr lang="en-US" altLang="zh-CN" sz="2400" dirty="0"/>
              <a:t>where</a:t>
            </a:r>
            <a:r>
              <a:rPr lang="zh-CN" altLang="en-US" sz="2400" dirty="0"/>
              <a:t>字句后没有分区字段和限制时，不允许执行。</a:t>
            </a:r>
          </a:p>
          <a:p>
            <a:pPr marL="457200" lvl="1" indent="0">
              <a:buNone/>
            </a:pPr>
            <a:r>
              <a:rPr lang="en-US" altLang="zh-CN" sz="2400" dirty="0"/>
              <a:t>b</a:t>
            </a:r>
            <a:r>
              <a:rPr lang="zh-CN" altLang="en-US" sz="2400" dirty="0"/>
              <a:t>：当使用</a:t>
            </a:r>
            <a:r>
              <a:rPr lang="en-US" altLang="zh-CN" sz="2400" dirty="0"/>
              <a:t>order by</a:t>
            </a:r>
            <a:r>
              <a:rPr lang="zh-CN" altLang="en-US" sz="2400" dirty="0"/>
              <a:t>语句时，必须使用</a:t>
            </a:r>
            <a:r>
              <a:rPr lang="en-US" altLang="zh-CN" sz="2400" dirty="0"/>
              <a:t>limit</a:t>
            </a:r>
            <a:r>
              <a:rPr lang="zh-CN" altLang="en-US" sz="2400" dirty="0"/>
              <a:t>字段，因为</a:t>
            </a:r>
            <a:r>
              <a:rPr lang="en-US" altLang="zh-CN" sz="2400" dirty="0"/>
              <a:t>order by </a:t>
            </a:r>
            <a:r>
              <a:rPr lang="zh-CN" altLang="en-US" sz="2400" dirty="0"/>
              <a:t>只会产生一个</a:t>
            </a:r>
            <a:r>
              <a:rPr lang="en-US" altLang="zh-CN" sz="2400" dirty="0"/>
              <a:t>reduce</a:t>
            </a:r>
            <a:r>
              <a:rPr lang="zh-CN" altLang="en-US" sz="2400" dirty="0"/>
              <a:t>任务。</a:t>
            </a:r>
          </a:p>
          <a:p>
            <a:pPr marL="457200" lvl="1" indent="0">
              <a:buNone/>
            </a:pPr>
            <a:r>
              <a:rPr lang="en-US" altLang="zh-CN" sz="2400" dirty="0"/>
              <a:t>c</a:t>
            </a:r>
            <a:r>
              <a:rPr lang="zh-CN" altLang="en-US" sz="2400" dirty="0"/>
              <a:t>：限制笛卡尔积的查询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hive-site.xml</a:t>
            </a:r>
            <a:r>
              <a:rPr lang="zh-CN" altLang="en-US" sz="1800" dirty="0" smtClean="0"/>
              <a:t>设置：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&lt;</a:t>
            </a:r>
            <a:r>
              <a:rPr lang="en-US" altLang="zh-CN" sz="1800" dirty="0"/>
              <a:t>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hive.mapred.mode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</a:t>
            </a:r>
            <a:r>
              <a:rPr lang="en-US" altLang="zh-CN" sz="1800" dirty="0" smtClean="0"/>
              <a:t>value&gt;strict</a:t>
            </a:r>
            <a:r>
              <a:rPr lang="en-US" altLang="zh-CN" sz="1800" dirty="0"/>
              <a:t>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zh-CN" altLang="en-US" sz="1800" dirty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183872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合理</a:t>
            </a:r>
            <a:r>
              <a:rPr lang="zh-CN" altLang="en-US" sz="2800" dirty="0"/>
              <a:t>的设置</a:t>
            </a:r>
            <a:r>
              <a:rPr lang="en-US" altLang="zh-CN" sz="2800" dirty="0"/>
              <a:t>map</a:t>
            </a:r>
            <a:r>
              <a:rPr lang="zh-CN" altLang="en-US" sz="2800" dirty="0"/>
              <a:t>和</a:t>
            </a:r>
            <a:r>
              <a:rPr lang="en-US" altLang="zh-CN" sz="2800" dirty="0"/>
              <a:t>reduce</a:t>
            </a:r>
            <a:r>
              <a:rPr lang="zh-CN" altLang="en-US" sz="2800" dirty="0" smtClean="0"/>
              <a:t>数量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属性</a:t>
            </a:r>
            <a:r>
              <a:rPr lang="en-US" altLang="zh-CN" sz="2400" dirty="0" err="1" smtClean="0"/>
              <a:t>hive.exec.reducers.bytes.per.reducer</a:t>
            </a:r>
            <a:r>
              <a:rPr lang="zh-CN" altLang="en-US" sz="2400" dirty="0" smtClean="0"/>
              <a:t>的默认值是</a:t>
            </a:r>
            <a:r>
              <a:rPr lang="en-US" altLang="zh-CN" sz="2400" dirty="0" smtClean="0"/>
              <a:t>1GB</a:t>
            </a:r>
            <a:r>
              <a:rPr lang="zh-CN" altLang="en-US" sz="2400" dirty="0" smtClean="0"/>
              <a:t>。如果将这个属性值调整为</a:t>
            </a:r>
            <a:r>
              <a:rPr lang="en-US" altLang="zh-CN" sz="2400" dirty="0" smtClean="0"/>
              <a:t>750MB</a:t>
            </a:r>
            <a:r>
              <a:rPr lang="zh-CN" altLang="en-US" sz="2400" dirty="0" smtClean="0"/>
              <a:t>的话，那么下面这个任务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就会使用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reducer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hive&gt; set </a:t>
            </a:r>
            <a:r>
              <a:rPr lang="en-US" altLang="zh-CN" sz="1800" dirty="0" err="1"/>
              <a:t>hive.exec.reducers.bytes.per.reducer</a:t>
            </a:r>
            <a:r>
              <a:rPr lang="en-US" altLang="zh-CN" sz="1800" dirty="0"/>
              <a:t>=750000000;</a:t>
            </a:r>
          </a:p>
          <a:p>
            <a:pPr marL="457200" lvl="1" indent="0">
              <a:buNone/>
            </a:pPr>
            <a:r>
              <a:rPr lang="en-US" altLang="zh-CN" sz="1800" dirty="0"/>
              <a:t>hive&gt; SELECT </a:t>
            </a:r>
            <a:r>
              <a:rPr lang="en-US" altLang="zh-CN" sz="1800" dirty="0" err="1"/>
              <a:t>pixel_id,count</a:t>
            </a:r>
            <a:r>
              <a:rPr lang="en-US" altLang="zh-CN" sz="1800" dirty="0"/>
              <a:t>(1) FROM </a:t>
            </a:r>
            <a:r>
              <a:rPr lang="en-US" altLang="zh-CN" sz="1800" dirty="0" err="1"/>
              <a:t>fracture_ins</a:t>
            </a:r>
            <a:r>
              <a:rPr lang="en-US" altLang="zh-CN" sz="1800" dirty="0"/>
              <a:t> WHERE</a:t>
            </a:r>
          </a:p>
          <a:p>
            <a:pPr marL="457200" lvl="1" indent="0">
              <a:buNone/>
            </a:pPr>
            <a:r>
              <a:rPr lang="en-US" altLang="zh-CN" sz="1800" dirty="0"/>
              <a:t>	&gt; </a:t>
            </a:r>
            <a:r>
              <a:rPr lang="en-US" altLang="zh-CN" sz="1800" dirty="0" err="1"/>
              <a:t>hit_date</a:t>
            </a:r>
            <a:r>
              <a:rPr lang="en-US" altLang="zh-CN" sz="1800" dirty="0"/>
              <a:t>=20120119 GROUP BY </a:t>
            </a:r>
            <a:r>
              <a:rPr lang="en-US" altLang="zh-CN" sz="1800" dirty="0" err="1"/>
              <a:t>pixel_id</a:t>
            </a:r>
            <a:r>
              <a:rPr lang="en-US" altLang="zh-CN" sz="1800" dirty="0"/>
              <a:t>;</a:t>
            </a:r>
          </a:p>
          <a:p>
            <a:pPr marL="457200" lvl="1" indent="0">
              <a:buNone/>
            </a:pPr>
            <a:r>
              <a:rPr lang="en-US" altLang="zh-CN" sz="1800" dirty="0"/>
              <a:t>138 | Chapter 10: Tuning</a:t>
            </a:r>
          </a:p>
          <a:p>
            <a:pPr marL="457200" lvl="1" indent="0">
              <a:buNone/>
            </a:pPr>
            <a:r>
              <a:rPr lang="en-US" altLang="zh-CN" sz="1800" dirty="0"/>
              <a:t>www.it-ebooks.info</a:t>
            </a:r>
          </a:p>
          <a:p>
            <a:pPr marL="457200" lvl="1" indent="0">
              <a:buNone/>
            </a:pPr>
            <a:r>
              <a:rPr lang="en-US" altLang="zh-CN" sz="1800" dirty="0"/>
              <a:t>Total MapReduce jobs = 1</a:t>
            </a:r>
          </a:p>
          <a:p>
            <a:pPr marL="457200" lvl="1" indent="0">
              <a:buNone/>
            </a:pPr>
            <a:r>
              <a:rPr lang="en-US" altLang="zh-CN" sz="1800" dirty="0"/>
              <a:t>Launching Job 1 out of 1</a:t>
            </a:r>
          </a:p>
          <a:p>
            <a:pPr marL="457200" lvl="1" indent="0">
              <a:buNone/>
            </a:pPr>
            <a:r>
              <a:rPr lang="en-US" altLang="zh-CN" sz="1800" dirty="0"/>
              <a:t>Number of reduce tasks not specified. Estimated from input data size: 4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28861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jvm</a:t>
            </a:r>
            <a:r>
              <a:rPr lang="zh-CN" altLang="en-US" sz="2800" dirty="0" smtClean="0"/>
              <a:t>重用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可</a:t>
            </a:r>
            <a:r>
              <a:rPr lang="zh-CN" altLang="en-US" sz="2400" dirty="0"/>
              <a:t>在</a:t>
            </a:r>
            <a:r>
              <a:rPr lang="en-US" altLang="zh-CN" sz="2400" dirty="0" err="1"/>
              <a:t>hadoop</a:t>
            </a:r>
            <a:r>
              <a:rPr lang="zh-CN" altLang="en-US" sz="2400" dirty="0"/>
              <a:t>的</a:t>
            </a:r>
            <a:r>
              <a:rPr lang="en-US" altLang="zh-CN" sz="2400" dirty="0"/>
              <a:t>mapred-site.xml</a:t>
            </a:r>
            <a:r>
              <a:rPr lang="zh-CN" altLang="en-US" sz="2400" dirty="0"/>
              <a:t>中设置</a:t>
            </a:r>
            <a:r>
              <a:rPr lang="en-US" altLang="zh-CN" sz="2400" dirty="0" err="1"/>
              <a:t>jvm</a:t>
            </a:r>
            <a:r>
              <a:rPr lang="zh-CN" altLang="en-US" sz="2400" dirty="0"/>
              <a:t>被重用的次数</a:t>
            </a:r>
            <a:r>
              <a:rPr lang="zh-CN" altLang="en-US" sz="2000" dirty="0"/>
              <a:t>。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1800" dirty="0" smtClean="0"/>
          </a:p>
          <a:p>
            <a:pPr marL="457200" lvl="1" indent="0">
              <a:buNone/>
            </a:pPr>
            <a:r>
              <a:rPr lang="zh-CN" altLang="en-US" sz="1800" dirty="0" smtClean="0"/>
              <a:t>设置：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&lt;</a:t>
            </a:r>
            <a:r>
              <a:rPr lang="en-US" altLang="zh-CN" sz="1800" dirty="0"/>
              <a:t>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mapred.job.reuse.jvm.num.tasks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&lt;value&gt;10&lt;/value&gt;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29759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索引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索引可以用来加快含有</a:t>
            </a:r>
            <a:r>
              <a:rPr lang="en-US" altLang="zh-CN" sz="2400" dirty="0"/>
              <a:t>GROUP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语句的计算速度</a:t>
            </a:r>
            <a:endParaRPr lang="zh-CN" altLang="en-US" sz="2400" dirty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9715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动态分区调整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200" dirty="0" smtClean="0"/>
              <a:t>hive-site.xml</a:t>
            </a:r>
            <a:r>
              <a:rPr lang="zh-CN" altLang="en-US" sz="1200" dirty="0" smtClean="0"/>
              <a:t>设置：</a:t>
            </a:r>
            <a:endParaRPr lang="en-US" altLang="zh-CN" sz="1200" dirty="0" smtClean="0"/>
          </a:p>
          <a:p>
            <a:pPr marL="457200" lvl="1" indent="0">
              <a:buNone/>
            </a:pPr>
            <a:r>
              <a:rPr lang="en-US" altLang="zh-CN" sz="1200" dirty="0" smtClean="0"/>
              <a:t>&lt;</a:t>
            </a:r>
            <a:r>
              <a:rPr lang="en-US" altLang="zh-CN" sz="1200" dirty="0"/>
              <a:t>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	&lt;name&gt;</a:t>
            </a:r>
            <a:r>
              <a:rPr lang="en-US" altLang="zh-CN" sz="1200" dirty="0" err="1"/>
              <a:t>hive.exec.dynamic.partition.mode</a:t>
            </a:r>
            <a:r>
              <a:rPr lang="en-US" altLang="zh-CN" sz="12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200" dirty="0"/>
              <a:t>	&lt;value&gt;strict&lt;/value&gt;</a:t>
            </a:r>
          </a:p>
          <a:p>
            <a:pPr marL="457200" lvl="1" indent="0">
              <a:buNone/>
            </a:pPr>
            <a:r>
              <a:rPr lang="en-US" altLang="zh-CN" sz="12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	&lt;name&gt;</a:t>
            </a:r>
            <a:r>
              <a:rPr lang="en-US" altLang="zh-CN" sz="1200" dirty="0" err="1"/>
              <a:t>hive.exec.max.dynamic.partitions</a:t>
            </a:r>
            <a:r>
              <a:rPr lang="en-US" altLang="zh-CN" sz="12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200" dirty="0"/>
              <a:t>	&lt;value&gt;300000&lt;/value&gt;</a:t>
            </a:r>
          </a:p>
          <a:p>
            <a:pPr marL="457200" lvl="1" indent="0">
              <a:buNone/>
            </a:pPr>
            <a:r>
              <a:rPr lang="en-US" altLang="zh-CN" sz="12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	&lt;name&gt;</a:t>
            </a:r>
            <a:r>
              <a:rPr lang="en-US" altLang="zh-CN" sz="1200" dirty="0" err="1"/>
              <a:t>hive.exec.max.dynamic.partitions.pernode</a:t>
            </a:r>
            <a:r>
              <a:rPr lang="en-US" altLang="zh-CN" sz="12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200" dirty="0"/>
              <a:t>	&lt;value&gt;10000&lt;/value&gt;</a:t>
            </a:r>
          </a:p>
          <a:p>
            <a:pPr marL="457200" lvl="1" indent="0">
              <a:buNone/>
            </a:pPr>
            <a:r>
              <a:rPr lang="en-US" altLang="zh-CN" sz="1200" dirty="0"/>
              <a:t>&lt;/property</a:t>
            </a:r>
            <a:r>
              <a:rPr lang="en-US" altLang="zh-CN" sz="1200" dirty="0" smtClean="0"/>
              <a:t>&gt;</a:t>
            </a:r>
          </a:p>
          <a:p>
            <a:pPr marL="457200" lvl="1" indent="0">
              <a:buNone/>
            </a:pPr>
            <a:r>
              <a:rPr lang="en-US" altLang="zh-CN" sz="1200" i="1" dirty="0" smtClean="0"/>
              <a:t>hdfs-site.xml</a:t>
            </a:r>
            <a:r>
              <a:rPr lang="zh-CN" altLang="en-US" sz="1200" dirty="0" smtClean="0"/>
              <a:t>设置：</a:t>
            </a: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200" dirty="0"/>
              <a:t>	&lt;name&gt;</a:t>
            </a:r>
            <a:r>
              <a:rPr lang="en-US" altLang="zh-CN" sz="1200" dirty="0" err="1"/>
              <a:t>dfs.datanode.max.xcievers</a:t>
            </a:r>
            <a:r>
              <a:rPr lang="en-US" altLang="zh-CN" sz="12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200" dirty="0"/>
              <a:t>	&lt;value&gt;8192&lt;/value&gt;</a:t>
            </a:r>
          </a:p>
          <a:p>
            <a:pPr marL="457200" lvl="1" indent="0">
              <a:buNone/>
            </a:pPr>
            <a:r>
              <a:rPr lang="en-US" altLang="zh-CN" sz="1200" dirty="0"/>
              <a:t>&lt;/property&gt;</a:t>
            </a:r>
            <a:endParaRPr lang="en-US" altLang="zh-CN" sz="12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41984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推测执行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推测执行是</a:t>
            </a:r>
            <a:r>
              <a:rPr lang="en-US" altLang="zh-CN" sz="2400" dirty="0" smtClean="0"/>
              <a:t>Hadoop</a:t>
            </a:r>
            <a:r>
              <a:rPr lang="zh-CN" altLang="en-US" sz="2400" dirty="0" smtClean="0"/>
              <a:t>中的一个功能，其可以触发执行一些重复的任务。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800" dirty="0"/>
              <a:t>mapred-site.xml</a:t>
            </a:r>
            <a:r>
              <a:rPr lang="zh-CN" altLang="en-US" sz="1800" dirty="0"/>
              <a:t>设置：</a:t>
            </a:r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mapred.map.tasks.speculative.execution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mapred.reduce.tasks.speculative.execution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39337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常用</a:t>
            </a:r>
            <a:r>
              <a:rPr lang="zh-CN" altLang="en-US" sz="2800" dirty="0" smtClean="0"/>
              <a:t>命令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$hive&gt;show tables;		//</a:t>
            </a:r>
            <a:r>
              <a:rPr lang="zh-CN" altLang="en-US" sz="2800" dirty="0" smtClean="0"/>
              <a:t>显示表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$&gt;hive -f 'xx.sh'		//</a:t>
            </a:r>
            <a:r>
              <a:rPr lang="zh-CN" altLang="en-US" sz="2800" dirty="0" smtClean="0"/>
              <a:t>从脚本直接执行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$&gt;hive -e 'select * from d'     //</a:t>
            </a:r>
            <a:r>
              <a:rPr lang="zh-CN" altLang="en-US" sz="2800" dirty="0" smtClean="0"/>
              <a:t>直接执行语句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//-S</a:t>
            </a:r>
            <a:r>
              <a:rPr lang="zh-CN" altLang="en-US" sz="2800" dirty="0" smtClean="0"/>
              <a:t>不显示</a:t>
            </a:r>
            <a:r>
              <a:rPr lang="en-US" altLang="zh-CN" sz="2800" dirty="0" smtClean="0"/>
              <a:t>OK</a:t>
            </a:r>
            <a:r>
              <a:rPr lang="zh-CN" altLang="en-US" sz="2800" dirty="0" smtClean="0"/>
              <a:t>等字样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$&gt;</a:t>
            </a:r>
            <a:r>
              <a:rPr lang="en-US" altLang="zh-CN" sz="2800" dirty="0"/>
              <a:t>hive </a:t>
            </a:r>
            <a:r>
              <a:rPr lang="en-US" altLang="zh-CN" sz="2800" dirty="0" smtClean="0"/>
              <a:t>-S -e </a:t>
            </a:r>
            <a:r>
              <a:rPr lang="en-US" altLang="zh-CN" sz="2800" dirty="0"/>
              <a:t>'select * from d</a:t>
            </a:r>
            <a:r>
              <a:rPr lang="en-US" altLang="zh-CN" sz="2800" dirty="0" smtClean="0"/>
              <a:t>'</a:t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 smtClean="0"/>
              <a:t>常用命令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推测执行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Hive</a:t>
            </a:r>
            <a:r>
              <a:rPr lang="zh-CN" altLang="en-US" sz="2400" dirty="0" smtClean="0"/>
              <a:t>本身也提供了配置项来控制</a:t>
            </a:r>
            <a:r>
              <a:rPr lang="en-US" altLang="zh-CN" sz="2400" dirty="0" smtClean="0"/>
              <a:t>reduce-side</a:t>
            </a:r>
            <a:r>
              <a:rPr lang="zh-CN" altLang="en-US" sz="2400" dirty="0" smtClean="0"/>
              <a:t>的推测执行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hive.mapred.reduce.tasks.speculative.execution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3907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单个</a:t>
            </a:r>
            <a:r>
              <a:rPr lang="en-US" altLang="zh-CN" sz="2800" dirty="0" smtClean="0"/>
              <a:t>MapReduce</a:t>
            </a:r>
            <a:r>
              <a:rPr lang="zh-CN" altLang="en-US" sz="2800" dirty="0" smtClean="0"/>
              <a:t>中多个</a:t>
            </a:r>
            <a:r>
              <a:rPr lang="en-US" altLang="zh-CN" sz="2800" dirty="0" smtClean="0"/>
              <a:t>GROUP BY</a:t>
            </a:r>
          </a:p>
          <a:p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设置：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hive.multigroupby.singlemr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&lt;value&gt;false&lt;/value&gt;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38498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虚拟</a:t>
            </a:r>
            <a:r>
              <a:rPr lang="zh-CN" altLang="en-US" sz="2800" dirty="0" smtClean="0"/>
              <a:t>列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设置：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800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dirty="0"/>
              <a:t>	&lt;name&gt;</a:t>
            </a:r>
            <a:r>
              <a:rPr lang="en-US" altLang="zh-CN" sz="1800" dirty="0" err="1"/>
              <a:t>hive.exec.rowoffset</a:t>
            </a:r>
            <a:r>
              <a:rPr lang="en-US" altLang="zh-CN" sz="1800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dirty="0"/>
              <a:t>	&lt;value&gt;true&lt;/value&gt;</a:t>
            </a:r>
          </a:p>
          <a:p>
            <a:pPr marL="457200" lvl="1" indent="0">
              <a:buNone/>
            </a:pPr>
            <a:r>
              <a:rPr lang="en-US" altLang="zh-CN" sz="1800" dirty="0"/>
              <a:t>&lt;/property&gt;</a:t>
            </a:r>
            <a:endParaRPr lang="en-US" altLang="zh-CN" sz="1800" dirty="0" smtClean="0"/>
          </a:p>
          <a:p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调优</a:t>
            </a:r>
          </a:p>
        </p:txBody>
      </p:sp>
    </p:spTree>
    <p:extLst>
      <p:ext uri="{BB962C8B-B14F-4D97-AF65-F5344CB8AC3E}">
        <p14:creationId xmlns:p14="http://schemas.microsoft.com/office/powerpoint/2010/main" val="41633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发现和描述函数  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SHOW FUNCTIONS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zh-CN" altLang="en-US" sz="2800" dirty="0" smtClean="0"/>
              <a:t>调用函数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在查询中通过函数名，并传入需要的参数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SELECT </a:t>
            </a:r>
            <a:r>
              <a:rPr lang="en-US" altLang="zh-CN" sz="2000" dirty="0" err="1" smtClean="0"/>
              <a:t>concat</a:t>
            </a:r>
            <a:r>
              <a:rPr lang="en-US" altLang="zh-CN" sz="2000" dirty="0" smtClean="0"/>
              <a:t>(column1,column2) AS x FROM table;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zh-CN" altLang="en-US" sz="2800" dirty="0" smtClean="0"/>
              <a:t>标准函数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以一行数据中的一列或多列作为参数然后返回结果是一个值的函数，大多数都是属于这类的。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21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聚合函数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接受从零行到多行的零个到多个列，然后返回但单一值。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如</a:t>
            </a:r>
            <a:r>
              <a:rPr lang="en-US" altLang="zh-CN" sz="2400" dirty="0" smtClean="0"/>
              <a:t>sum(),</a:t>
            </a:r>
            <a:r>
              <a:rPr lang="en-US" altLang="zh-CN" sz="2400" dirty="0" err="1" smtClean="0"/>
              <a:t>avg</a:t>
            </a:r>
            <a:r>
              <a:rPr lang="en-US" altLang="zh-CN" sz="2400" dirty="0" smtClean="0"/>
              <a:t>(),</a:t>
            </a:r>
            <a:r>
              <a:rPr lang="zh-CN" altLang="en-US" sz="2400" dirty="0" smtClean="0"/>
              <a:t>通常和</a:t>
            </a:r>
            <a:r>
              <a:rPr lang="en-US" altLang="zh-CN" sz="2400" dirty="0" smtClean="0"/>
              <a:t>GROUP BY</a:t>
            </a:r>
            <a:r>
              <a:rPr lang="zh-CN" altLang="en-US" sz="2400" dirty="0" smtClean="0"/>
              <a:t>组合使用。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SELECT </a:t>
            </a:r>
            <a:r>
              <a:rPr lang="en-US" altLang="zh-CN" sz="2000" dirty="0" err="1"/>
              <a:t>sex_age</a:t>
            </a:r>
            <a:r>
              <a:rPr lang="en-US" altLang="zh-CN" sz="2000" dirty="0"/>
              <a:t>, count(*) AS </a:t>
            </a:r>
            <a:r>
              <a:rPr lang="en-US" altLang="zh-CN" sz="2000" dirty="0" err="1"/>
              <a:t>row_cnt</a:t>
            </a:r>
            <a:r>
              <a:rPr lang="en-US" altLang="zh-CN" sz="2000" dirty="0"/>
              <a:t> FROM employee GROUP BY </a:t>
            </a:r>
            <a:r>
              <a:rPr lang="en-US" altLang="zh-CN" sz="2000" dirty="0" err="1"/>
              <a:t>sex_age</a:t>
            </a:r>
            <a:r>
              <a:rPr lang="en-US" altLang="zh-CN" sz="2000" dirty="0"/>
              <a:t>; 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zh-CN" altLang="en-US" sz="2800" dirty="0" smtClean="0"/>
              <a:t>表生成函数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接受零个或多个输入，然后产生多列或多行输出。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SELECT name, sub FROM employees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LATERAL VIEW explode(subordinates) </a:t>
            </a:r>
            <a:r>
              <a:rPr lang="en-US" altLang="zh-CN" sz="2000" dirty="0" err="1" smtClean="0"/>
              <a:t>subView</a:t>
            </a:r>
            <a:r>
              <a:rPr lang="en-US" altLang="zh-CN" sz="2000" dirty="0" smtClean="0"/>
              <a:t> AS sub;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2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不变函数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修改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文件，然后重新编译</a:t>
            </a:r>
            <a:r>
              <a:rPr lang="en-US" altLang="zh-CN" sz="2400" dirty="0" smtClean="0"/>
              <a:t>Hive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3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用户</a:t>
            </a:r>
            <a:r>
              <a:rPr lang="zh-CN" altLang="en-US" sz="2800" dirty="0" smtClean="0"/>
              <a:t>自定义函数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/>
              <a:t>Java</a:t>
            </a:r>
            <a:r>
              <a:rPr lang="zh-CN" altLang="en-US" sz="2000" dirty="0"/>
              <a:t>工程中加入</a:t>
            </a:r>
            <a:r>
              <a:rPr lang="en-US" altLang="zh-CN" sz="2000" dirty="0"/>
              <a:t>jar</a:t>
            </a:r>
            <a:r>
              <a:rPr lang="zh-CN" altLang="en-US" sz="2000" dirty="0"/>
              <a:t>包</a:t>
            </a:r>
            <a:r>
              <a:rPr lang="en-US" altLang="zh-CN" sz="2000" dirty="0"/>
              <a:t>hadoop-core-1.1.2.jar</a:t>
            </a:r>
            <a:r>
              <a:rPr lang="zh-CN" altLang="en-US" sz="2000" dirty="0"/>
              <a:t>和</a:t>
            </a:r>
            <a:r>
              <a:rPr lang="en-US" altLang="zh-CN" sz="2000" dirty="0"/>
              <a:t>hive-exec-0.9.0.jar</a:t>
            </a:r>
          </a:p>
          <a:p>
            <a:pPr marL="457200" lvl="1" indent="0">
              <a:buNone/>
            </a:pPr>
            <a:r>
              <a:rPr lang="zh-CN" altLang="en-US" sz="2000" dirty="0"/>
              <a:t>新建</a:t>
            </a:r>
            <a:r>
              <a:rPr lang="en-US" altLang="zh-CN" sz="2000" dirty="0"/>
              <a:t>Java</a:t>
            </a:r>
            <a:r>
              <a:rPr lang="zh-CN" altLang="en-US" sz="2000" dirty="0"/>
              <a:t>类（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hadoop.hive.MyUDF</a:t>
            </a:r>
            <a:r>
              <a:rPr lang="en-US" altLang="zh-CN" sz="2000" dirty="0"/>
              <a:t> </a:t>
            </a:r>
            <a:r>
              <a:rPr lang="zh-CN" altLang="en-US" sz="2000" dirty="0"/>
              <a:t>）继承自</a:t>
            </a:r>
            <a:r>
              <a:rPr lang="en-US" altLang="zh-CN" sz="2000" dirty="0"/>
              <a:t>UDF</a:t>
            </a:r>
            <a:r>
              <a:rPr lang="zh-CN" altLang="en-US" sz="2000" dirty="0"/>
              <a:t>，并重新</a:t>
            </a:r>
            <a:r>
              <a:rPr lang="en-US" altLang="zh-CN" sz="2000" dirty="0"/>
              <a:t>evaluate</a:t>
            </a:r>
            <a:r>
              <a:rPr lang="zh-CN" altLang="en-US" sz="2000" dirty="0"/>
              <a:t>方法；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export</a:t>
            </a:r>
            <a:r>
              <a:rPr lang="zh-CN" altLang="en-US" sz="2000" dirty="0"/>
              <a:t>导出</a:t>
            </a:r>
            <a:r>
              <a:rPr lang="en-US" altLang="zh-CN" sz="2000" dirty="0"/>
              <a:t>myudf.jar;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hive&gt;add jar /home/</a:t>
            </a:r>
            <a:r>
              <a:rPr lang="en-US" altLang="zh-CN" sz="2000" dirty="0" err="1"/>
              <a:t>ubuntu</a:t>
            </a:r>
            <a:r>
              <a:rPr lang="en-US" altLang="zh-CN" sz="2000" dirty="0"/>
              <a:t>/MyUDF_Lower.jar;</a:t>
            </a:r>
          </a:p>
          <a:p>
            <a:pPr marL="457200" lvl="1" indent="0">
              <a:buNone/>
            </a:pPr>
            <a:r>
              <a:rPr lang="en-US" altLang="zh-CN" sz="2000" dirty="0"/>
              <a:t>hive&gt;CREATE TEMPORARY FUNCTION </a:t>
            </a:r>
            <a:r>
              <a:rPr lang="en-US" altLang="zh-CN" sz="2000" dirty="0" err="1"/>
              <a:t>my_lower</a:t>
            </a:r>
            <a:r>
              <a:rPr lang="en-US" altLang="zh-CN" sz="2000" dirty="0"/>
              <a:t> AS </a:t>
            </a:r>
            <a:r>
              <a:rPr lang="en-US" altLang="zh-CN" sz="2000" dirty="0" smtClean="0"/>
              <a:t>'</a:t>
            </a:r>
            <a:r>
              <a:rPr lang="en-US" altLang="zh-CN" sz="2000" dirty="0" err="1" smtClean="0"/>
              <a:t>hadoop.hive.udf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UdfDemo</a:t>
            </a:r>
            <a:r>
              <a:rPr lang="en-US" altLang="zh-CN" sz="2000" dirty="0" smtClean="0"/>
              <a:t>';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select </a:t>
            </a:r>
            <a:r>
              <a:rPr lang="en-US" altLang="zh-CN" sz="2000" dirty="0" err="1"/>
              <a:t>my_lower</a:t>
            </a:r>
            <a:r>
              <a:rPr lang="en-US" altLang="zh-CN" sz="2000" dirty="0"/>
              <a:t>(name) from </a:t>
            </a:r>
            <a:r>
              <a:rPr lang="en-US" altLang="zh-CN" sz="2000" dirty="0" err="1"/>
              <a:t>tab_ext</a:t>
            </a:r>
            <a:r>
              <a:rPr lang="en-US" altLang="zh-CN" sz="2000" dirty="0"/>
              <a:t>; 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也可以继承</a:t>
            </a:r>
            <a:r>
              <a:rPr lang="en-US" altLang="zh-CN" sz="2000" dirty="0" err="1"/>
              <a:t>GenericUDF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函数（</a:t>
            </a:r>
            <a:r>
              <a:rPr lang="en-US" altLang="zh-CN" dirty="0" smtClean="0"/>
              <a:t>UDF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86884"/>
              </p:ext>
            </p:extLst>
          </p:nvPr>
        </p:nvGraphicFramePr>
        <p:xfrm>
          <a:off x="7164288" y="5517232"/>
          <a:ext cx="1308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包装程序外壳对象" showAsIcon="1" r:id="rId3" imgW="1308240" imgH="711360" progId="Package">
                  <p:embed/>
                </p:oleObj>
              </mc:Choice>
              <mc:Fallback>
                <p:oleObj name="包装程序外壳对象" showAsIcon="1" r:id="rId3" imgW="130824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4288" y="5517232"/>
                        <a:ext cx="13081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232508"/>
              </p:ext>
            </p:extLst>
          </p:nvPr>
        </p:nvGraphicFramePr>
        <p:xfrm>
          <a:off x="5364088" y="5517232"/>
          <a:ext cx="1600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包装程序外壳对象" showAsIcon="1" r:id="rId5" imgW="1600560" imgH="711360" progId="Package">
                  <p:embed/>
                </p:oleObj>
              </mc:Choice>
              <mc:Fallback>
                <p:oleObj name="包装程序外壳对象" showAsIcon="1" r:id="rId5" imgW="16005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4088" y="5517232"/>
                        <a:ext cx="1600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用户</a:t>
            </a:r>
            <a:r>
              <a:rPr lang="zh-CN" altLang="en-US" sz="2800" dirty="0" smtClean="0"/>
              <a:t>自定义函数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/>
              <a:t>示例</a:t>
            </a:r>
            <a:r>
              <a:rPr lang="zh-CN" altLang="en-US" sz="2400" dirty="0" smtClean="0"/>
              <a:t>代码：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200" dirty="0"/>
              <a:t>package </a:t>
            </a:r>
            <a:r>
              <a:rPr lang="en-US" altLang="zh-CN" sz="1200" dirty="0" err="1"/>
              <a:t>hadoop.hive.udf</a:t>
            </a:r>
            <a:r>
              <a:rPr lang="en-US" altLang="zh-CN" sz="1200" dirty="0"/>
              <a:t>;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import </a:t>
            </a:r>
            <a:r>
              <a:rPr lang="en-US" altLang="zh-CN" sz="1200" dirty="0" err="1"/>
              <a:t>org.apache.hadoop.hive.ql.exec.UDF</a:t>
            </a:r>
            <a:r>
              <a:rPr lang="en-US" altLang="zh-CN" sz="1200" dirty="0"/>
              <a:t>;</a:t>
            </a:r>
          </a:p>
          <a:p>
            <a:pPr marL="457200" lvl="1" indent="0">
              <a:buNone/>
            </a:pPr>
            <a:r>
              <a:rPr lang="en-US" altLang="zh-CN" sz="1200" dirty="0"/>
              <a:t>import </a:t>
            </a:r>
            <a:r>
              <a:rPr lang="en-US" altLang="zh-CN" sz="1200" dirty="0" err="1"/>
              <a:t>org.apache.hadoop.io.Text</a:t>
            </a:r>
            <a:r>
              <a:rPr lang="en-US" altLang="zh-CN" sz="1200" dirty="0"/>
              <a:t>;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public class </a:t>
            </a:r>
            <a:r>
              <a:rPr lang="en-US" altLang="zh-CN" sz="1200" dirty="0" err="1"/>
              <a:t>UdfDemo</a:t>
            </a:r>
            <a:r>
              <a:rPr lang="en-US" altLang="zh-CN" sz="1200" dirty="0"/>
              <a:t> extends UDF {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    public Text evaluate(final Text s){  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        if (null == s){  </a:t>
            </a:r>
          </a:p>
          <a:p>
            <a:pPr marL="457200" lvl="1" indent="0">
              <a:buNone/>
            </a:pPr>
            <a:r>
              <a:rPr lang="en-US" altLang="zh-CN" sz="1200" dirty="0"/>
              <a:t>            return null;  </a:t>
            </a:r>
          </a:p>
          <a:p>
            <a:pPr marL="457200" lvl="1" indent="0">
              <a:buNone/>
            </a:pPr>
            <a:r>
              <a:rPr lang="en-US" altLang="zh-CN" sz="1200" dirty="0"/>
              <a:t>        }  </a:t>
            </a:r>
          </a:p>
          <a:p>
            <a:pPr marL="457200" lvl="1" indent="0">
              <a:buNone/>
            </a:pPr>
            <a:endParaRPr lang="en-US" altLang="zh-CN" sz="1200" dirty="0"/>
          </a:p>
          <a:p>
            <a:pPr marL="457200" lvl="1" indent="0">
              <a:buNone/>
            </a:pPr>
            <a:r>
              <a:rPr lang="en-US" altLang="zh-CN" sz="1200" dirty="0"/>
              <a:t>        return new Text(</a:t>
            </a:r>
            <a:r>
              <a:rPr lang="en-US" altLang="zh-CN" sz="1200" dirty="0" err="1"/>
              <a:t>s.toString</a:t>
            </a:r>
            <a:r>
              <a:rPr lang="en-US" altLang="zh-CN" sz="1200" dirty="0"/>
              <a:t>().</a:t>
            </a:r>
            <a:r>
              <a:rPr lang="en-US" altLang="zh-CN" sz="1200" dirty="0" err="1"/>
              <a:t>toLowerCase</a:t>
            </a:r>
            <a:r>
              <a:rPr lang="en-US" altLang="zh-CN" sz="1200" dirty="0"/>
              <a:t>());  </a:t>
            </a:r>
          </a:p>
          <a:p>
            <a:pPr marL="457200" lvl="1" indent="0">
              <a:buNone/>
            </a:pPr>
            <a:r>
              <a:rPr lang="en-US" altLang="zh-CN" sz="1200" dirty="0"/>
              <a:t>    }  </a:t>
            </a:r>
          </a:p>
          <a:p>
            <a:pPr marL="457200" lvl="1" indent="0">
              <a:buNone/>
            </a:pPr>
            <a:r>
              <a:rPr lang="en-US" altLang="zh-CN" sz="1200" dirty="0"/>
              <a:t>	</a:t>
            </a:r>
          </a:p>
          <a:p>
            <a:pPr marL="457200" lvl="1" indent="0">
              <a:buNone/>
            </a:pPr>
            <a:r>
              <a:rPr lang="en-US" altLang="zh-CN" sz="1200" dirty="0"/>
              <a:t>}</a:t>
            </a:r>
            <a:endParaRPr lang="en-US" altLang="zh-CN" sz="12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函数（</a:t>
            </a:r>
            <a:r>
              <a:rPr lang="en-US" altLang="zh-CN" dirty="0" smtClean="0"/>
              <a:t>UDF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用户自定义聚合函数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400" dirty="0"/>
              <a:t>类继承自</a:t>
            </a:r>
            <a:r>
              <a:rPr lang="en-US" altLang="zh-CN" sz="2400" dirty="0"/>
              <a:t>UDAF</a:t>
            </a:r>
            <a:r>
              <a:rPr lang="zh-CN" altLang="en-US" sz="2400" dirty="0"/>
              <a:t>或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AbstractGenericUDAFResolver</a:t>
            </a:r>
            <a:r>
              <a:rPr lang="en-US" altLang="zh-CN" sz="2400" dirty="0"/>
              <a:t> </a:t>
            </a:r>
          </a:p>
          <a:p>
            <a:pPr marL="457200" lvl="1" indent="0">
              <a:buNone/>
            </a:pPr>
            <a:endParaRPr lang="en-US" altLang="zh-CN" sz="2400" dirty="0"/>
          </a:p>
          <a:p>
            <a:r>
              <a:rPr lang="zh-CN" altLang="en-US" sz="2800" dirty="0"/>
              <a:t>用户自定义表生成函数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400" dirty="0"/>
              <a:t>类继承自</a:t>
            </a:r>
            <a:r>
              <a:rPr lang="en-US" altLang="zh-CN" sz="2400" dirty="0" err="1"/>
              <a:t>GenericUDTF</a:t>
            </a:r>
            <a:r>
              <a:rPr lang="zh-CN" altLang="en-US" sz="2400" dirty="0"/>
              <a:t>　　　</a:t>
            </a: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函数（</a:t>
            </a:r>
            <a:r>
              <a:rPr lang="en-US" altLang="zh-CN" dirty="0"/>
              <a:t>UDAF</a:t>
            </a:r>
            <a:r>
              <a:rPr lang="zh-CN" altLang="en-US" dirty="0"/>
              <a:t>、</a:t>
            </a:r>
            <a:r>
              <a:rPr lang="en-US" altLang="zh-CN" dirty="0"/>
              <a:t>UDTF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54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确定安装编译解码器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dirty="0"/>
              <a:t># hive -e "set </a:t>
            </a:r>
            <a:r>
              <a:rPr lang="en-US" altLang="zh-CN" sz="1800" dirty="0" err="1" smtClean="0"/>
              <a:t>io.compression.codecs</a:t>
            </a:r>
            <a:r>
              <a:rPr lang="en-US" altLang="zh-CN" sz="1800" dirty="0" smtClean="0"/>
              <a:t>"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dirty="0" err="1"/>
              <a:t>io.compression.codecs</a:t>
            </a:r>
            <a:r>
              <a:rPr lang="en-US" altLang="zh-CN" sz="1800" dirty="0"/>
              <a:t>=</a:t>
            </a:r>
            <a:r>
              <a:rPr lang="en-US" altLang="zh-CN" sz="1800" dirty="0" err="1"/>
              <a:t>org.apache.hadoop.io.compress.GzipCodec</a:t>
            </a:r>
            <a:r>
              <a:rPr lang="en-US" altLang="zh-CN" sz="1800" dirty="0"/>
              <a:t>,</a:t>
            </a:r>
          </a:p>
          <a:p>
            <a:pPr marL="457200" lvl="1" indent="0">
              <a:buNone/>
            </a:pPr>
            <a:r>
              <a:rPr lang="en-US" altLang="zh-CN" sz="1800" dirty="0" err="1"/>
              <a:t>org.apache.hadoop.io.compress.DefaultCodec</a:t>
            </a:r>
            <a:r>
              <a:rPr lang="en-US" altLang="zh-CN" sz="1800" dirty="0"/>
              <a:t>,</a:t>
            </a:r>
          </a:p>
          <a:p>
            <a:pPr marL="457200" lvl="1" indent="0">
              <a:buNone/>
            </a:pPr>
            <a:r>
              <a:rPr lang="en-US" altLang="zh-CN" sz="1800" dirty="0"/>
              <a:t>org.apache.hadoop.io.compress.BZip2Codec,</a:t>
            </a:r>
          </a:p>
          <a:p>
            <a:pPr marL="457200" lvl="1" indent="0">
              <a:buNone/>
            </a:pPr>
            <a:r>
              <a:rPr lang="en-US" altLang="zh-CN" sz="1800" dirty="0" err="1" smtClean="0"/>
              <a:t>org.apache.hadoop.io.compress.SnappyCodec</a:t>
            </a:r>
            <a:endParaRPr lang="en-US" altLang="zh-CN" sz="1800" dirty="0" smtClean="0"/>
          </a:p>
          <a:p>
            <a:pPr marL="457200" lvl="1" indent="0">
              <a:buNone/>
            </a:pPr>
            <a:endParaRPr lang="en-US" altLang="zh-CN" sz="1600" dirty="0"/>
          </a:p>
          <a:p>
            <a:r>
              <a:rPr lang="zh-CN" altLang="en-US" sz="2800" dirty="0" smtClean="0"/>
              <a:t>权衡</a:t>
            </a:r>
            <a:r>
              <a:rPr lang="zh-CN" altLang="en-US" sz="2800" dirty="0"/>
              <a:t>速度和压缩率</a:t>
            </a:r>
            <a:r>
              <a:rPr lang="zh-CN" altLang="en-US" sz="2800" dirty="0" smtClean="0"/>
              <a:t>选择</a:t>
            </a:r>
            <a:r>
              <a:rPr lang="zh-CN" altLang="en-US" sz="2800" dirty="0"/>
              <a:t>一种压缩编</a:t>
            </a:r>
            <a:r>
              <a:rPr lang="en-US" altLang="zh-CN" sz="2800" dirty="0"/>
              <a:t>/</a:t>
            </a:r>
            <a:r>
              <a:rPr lang="zh-CN" altLang="en-US" sz="2800" dirty="0" smtClean="0"/>
              <a:t>解码器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endParaRPr lang="en-US" altLang="zh-CN" sz="1600" dirty="0"/>
          </a:p>
          <a:p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压缩方式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3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创建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//</a:t>
            </a:r>
            <a:r>
              <a:rPr lang="zh-CN" altLang="en-US" sz="2800" dirty="0" smtClean="0"/>
              <a:t>使用制表符作为行分隔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$</a:t>
            </a:r>
            <a:r>
              <a:rPr lang="en-US" altLang="zh-CN" sz="2400" dirty="0"/>
              <a:t>CREATE TABLE records (year STRING,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                   temperature </a:t>
            </a:r>
            <a:r>
              <a:rPr lang="en-US" altLang="zh-CN" sz="2400" dirty="0"/>
              <a:t>INT,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                   quality </a:t>
            </a:r>
            <a:r>
              <a:rPr lang="en-US" altLang="zh-CN" sz="2400" dirty="0"/>
              <a:t>INT</a:t>
            </a:r>
            <a:r>
              <a:rPr lang="en-US" altLang="zh-CN" sz="2400" dirty="0" smtClean="0"/>
              <a:t>)</a:t>
            </a:r>
            <a:br>
              <a:rPr lang="en-US" altLang="zh-CN" sz="2400" dirty="0" smtClean="0"/>
            </a:br>
            <a:r>
              <a:rPr lang="en-US" altLang="zh-CN" sz="2400" dirty="0" smtClean="0"/>
              <a:t>ROW  FORMAT  DELIMITED FIELDS 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   TERMINATED </a:t>
            </a:r>
            <a:r>
              <a:rPr lang="en-US" altLang="zh-CN" sz="2400" dirty="0"/>
              <a:t>BY '\t';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30206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开启中间压缩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1800" b="1" dirty="0" smtClean="0"/>
          </a:p>
          <a:p>
            <a:pPr marL="457200" lvl="1" indent="0">
              <a:buNone/>
            </a:pPr>
            <a:r>
              <a:rPr lang="en-US" altLang="zh-CN" sz="1800" b="1" dirty="0" smtClean="0"/>
              <a:t>&lt;</a:t>
            </a:r>
            <a:r>
              <a:rPr lang="en-US" altLang="zh-CN" sz="1800" b="1" dirty="0"/>
              <a:t>property&gt;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&lt;name&gt;</a:t>
            </a:r>
            <a:r>
              <a:rPr lang="en-US" altLang="zh-CN" sz="1800" dirty="0" err="1"/>
              <a:t>hive.exec.compress.intermediate</a:t>
            </a:r>
            <a:r>
              <a:rPr lang="en-US" altLang="zh-CN" sz="1800" b="1" dirty="0"/>
              <a:t>&lt;/name&gt;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&lt;value&gt;</a:t>
            </a:r>
            <a:r>
              <a:rPr lang="en-US" altLang="zh-CN" sz="1800" dirty="0"/>
              <a:t>true</a:t>
            </a:r>
            <a:r>
              <a:rPr lang="en-US" altLang="zh-CN" sz="1800" b="1" dirty="0"/>
              <a:t>&lt;/value&gt;</a:t>
            </a:r>
          </a:p>
          <a:p>
            <a:pPr marL="457200" lvl="1" indent="0">
              <a:buNone/>
            </a:pPr>
            <a:r>
              <a:rPr lang="en-US" altLang="zh-CN" sz="1800" b="1" dirty="0" smtClean="0"/>
              <a:t>&lt;/</a:t>
            </a:r>
            <a:r>
              <a:rPr lang="en-US" altLang="zh-CN" sz="1800" b="1" dirty="0"/>
              <a:t>property</a:t>
            </a:r>
            <a:r>
              <a:rPr lang="en-US" altLang="zh-CN" sz="1800" b="1" dirty="0" smtClean="0"/>
              <a:t>&gt;</a:t>
            </a:r>
          </a:p>
          <a:p>
            <a:pPr marL="457200" lvl="1" indent="0">
              <a:buNone/>
            </a:pPr>
            <a:endParaRPr lang="en-US" altLang="zh-CN" sz="1600" b="1" dirty="0" smtClean="0"/>
          </a:p>
          <a:p>
            <a:pPr marL="457200" lvl="1" indent="0">
              <a:buNone/>
            </a:pPr>
            <a:r>
              <a:rPr lang="en-US" altLang="zh-CN" sz="1800" i="1" dirty="0" smtClean="0"/>
              <a:t>mapred-site.xml</a:t>
            </a:r>
            <a:r>
              <a:rPr lang="zh-CN" altLang="en-US" sz="1800" dirty="0" smtClean="0"/>
              <a:t>修改压缩格式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b="1" dirty="0"/>
              <a:t>&lt;property&gt;</a:t>
            </a:r>
          </a:p>
          <a:p>
            <a:pPr marL="457200" lvl="1" indent="0">
              <a:buNone/>
            </a:pPr>
            <a:r>
              <a:rPr lang="en-US" altLang="zh-CN" sz="1800" b="1" dirty="0"/>
              <a:t>&lt;name&gt;</a:t>
            </a:r>
            <a:r>
              <a:rPr lang="en-US" altLang="zh-CN" sz="1800" dirty="0" err="1"/>
              <a:t>mapred.map.output.compression.codec</a:t>
            </a:r>
            <a:r>
              <a:rPr lang="en-US" altLang="zh-CN" sz="1800" b="1" dirty="0"/>
              <a:t>&lt;/name&gt;</a:t>
            </a:r>
          </a:p>
          <a:p>
            <a:pPr marL="457200" lvl="1" indent="0">
              <a:buNone/>
            </a:pPr>
            <a:r>
              <a:rPr lang="en-US" altLang="zh-CN" sz="1800" b="1" dirty="0"/>
              <a:t>&lt;value&gt;</a:t>
            </a:r>
            <a:r>
              <a:rPr lang="en-US" altLang="zh-CN" sz="1800" dirty="0" err="1"/>
              <a:t>org.apache.hadoop.io.compress.SnappyCodec</a:t>
            </a:r>
            <a:r>
              <a:rPr lang="en-US" altLang="zh-CN" sz="1800" b="1" dirty="0"/>
              <a:t>&lt;/value</a:t>
            </a:r>
            <a:r>
              <a:rPr lang="en-US" altLang="zh-CN" sz="1800" b="1" dirty="0" smtClean="0"/>
              <a:t>&gt;</a:t>
            </a:r>
            <a:endParaRPr lang="en-US" altLang="zh-CN" sz="1800" b="1" dirty="0"/>
          </a:p>
          <a:p>
            <a:pPr marL="457200" lvl="1" indent="0">
              <a:buNone/>
            </a:pPr>
            <a:r>
              <a:rPr lang="en-US" altLang="zh-CN" sz="1800" b="1" dirty="0"/>
              <a:t>&lt;/property&gt;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1600" b="1" dirty="0"/>
          </a:p>
          <a:p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压缩方式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最终输出结果压缩</a:t>
            </a:r>
            <a:r>
              <a:rPr lang="en-US" altLang="zh-CN" sz="2800" dirty="0"/>
              <a:t>	</a:t>
            </a:r>
          </a:p>
          <a:p>
            <a:pPr marL="457200" lvl="1" indent="0">
              <a:buNone/>
            </a:pPr>
            <a:r>
              <a:rPr lang="en-US" altLang="zh-CN" sz="1800" b="1" dirty="0"/>
              <a:t>&lt;property&gt;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&lt;name&gt;</a:t>
            </a:r>
            <a:r>
              <a:rPr lang="en-US" altLang="zh-CN" sz="1800" dirty="0" err="1"/>
              <a:t>hive.exec.compress.output</a:t>
            </a:r>
            <a:r>
              <a:rPr lang="en-US" altLang="zh-CN" sz="1800" b="1" dirty="0"/>
              <a:t>&lt;/name&gt;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</a:t>
            </a:r>
            <a:r>
              <a:rPr lang="en-US" altLang="zh-CN" sz="1800" b="1" dirty="0" smtClean="0"/>
              <a:t>value&gt;</a:t>
            </a:r>
            <a:r>
              <a:rPr lang="en-US" altLang="zh-CN" sz="1800" dirty="0" smtClean="0"/>
              <a:t>true</a:t>
            </a:r>
            <a:r>
              <a:rPr lang="en-US" altLang="zh-CN" sz="1800" b="1" dirty="0" smtClean="0"/>
              <a:t>&lt;/</a:t>
            </a:r>
            <a:r>
              <a:rPr lang="en-US" altLang="zh-CN" sz="1800" b="1" dirty="0"/>
              <a:t>value</a:t>
            </a:r>
            <a:r>
              <a:rPr lang="en-US" altLang="zh-CN" sz="1800" b="1" dirty="0" smtClean="0"/>
              <a:t>&gt;</a:t>
            </a:r>
            <a:endParaRPr lang="en-US" altLang="zh-CN" sz="1800" b="1" dirty="0"/>
          </a:p>
          <a:p>
            <a:pPr marL="457200" lvl="1" indent="0">
              <a:buNone/>
            </a:pPr>
            <a:r>
              <a:rPr lang="en-US" altLang="zh-CN" sz="1800" b="1" dirty="0"/>
              <a:t>&lt;/property</a:t>
            </a:r>
            <a:r>
              <a:rPr lang="en-US" altLang="zh-CN" sz="1800" b="1" dirty="0" smtClean="0"/>
              <a:t>&gt;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1800" i="1" dirty="0" smtClean="0"/>
              <a:t>mapred-site.xml</a:t>
            </a:r>
            <a:r>
              <a:rPr lang="zh-CN" altLang="en-US" sz="1800" dirty="0" smtClean="0"/>
              <a:t>修改压缩格式：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b="1" dirty="0"/>
              <a:t>&lt;property&gt;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&lt;name&gt;</a:t>
            </a:r>
            <a:r>
              <a:rPr lang="en-US" altLang="zh-CN" sz="1800" dirty="0" err="1"/>
              <a:t>mapred.output.compression.codec</a:t>
            </a:r>
            <a:r>
              <a:rPr lang="en-US" altLang="zh-CN" sz="1800" b="1" dirty="0"/>
              <a:t>&lt;/name&gt;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&lt;value&gt;</a:t>
            </a:r>
            <a:r>
              <a:rPr lang="en-US" altLang="zh-CN" sz="1800" dirty="0" err="1"/>
              <a:t>org.apache.hadoop.io.compress.GzipCodec</a:t>
            </a:r>
            <a:r>
              <a:rPr lang="en-US" altLang="zh-CN" sz="1800" b="1" dirty="0"/>
              <a:t>&lt;/value&gt;</a:t>
            </a:r>
          </a:p>
          <a:p>
            <a:pPr marL="457200" lvl="1" indent="0">
              <a:buNone/>
            </a:pPr>
            <a:r>
              <a:rPr lang="en-US" altLang="zh-CN" sz="1800" b="1" dirty="0" smtClean="0"/>
              <a:t>&lt;/</a:t>
            </a:r>
            <a:r>
              <a:rPr lang="en-US" altLang="zh-CN" sz="1800" b="1" dirty="0"/>
              <a:t>property&gt;</a:t>
            </a:r>
            <a:endParaRPr lang="en-US" altLang="zh-CN" sz="1800" dirty="0"/>
          </a:p>
          <a:p>
            <a:endParaRPr lang="en-US" altLang="zh-CN" sz="28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压缩方式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sequence file</a:t>
            </a:r>
            <a:r>
              <a:rPr lang="zh-CN" altLang="en-US" sz="2800" dirty="0" smtClean="0"/>
              <a:t>存储格式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1800" b="1" dirty="0"/>
              <a:t>CREATE TABLE </a:t>
            </a:r>
            <a:r>
              <a:rPr lang="en-US" altLang="zh-CN" sz="1800" dirty="0" err="1"/>
              <a:t>a_sequence_file_table</a:t>
            </a:r>
            <a:r>
              <a:rPr lang="en-US" altLang="zh-CN" sz="1800" dirty="0"/>
              <a:t> STORED </a:t>
            </a:r>
            <a:r>
              <a:rPr lang="en-US" altLang="zh-CN" sz="1800" b="1" dirty="0"/>
              <a:t>AS </a:t>
            </a:r>
            <a:r>
              <a:rPr lang="en-US" altLang="zh-CN" sz="1800" dirty="0"/>
              <a:t>SEQUENCEFILE;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 smtClean="0"/>
              <a:t>sequence file</a:t>
            </a:r>
            <a:r>
              <a:rPr lang="zh-CN" altLang="en-US" sz="2000" dirty="0" smtClean="0"/>
              <a:t>可以将一个文件划分成多个块，然后采用一种可分割的方式对块进行压缩；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提供了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中压缩方式：</a:t>
            </a:r>
            <a:r>
              <a:rPr lang="en-US" altLang="zh-CN" sz="2000" dirty="0"/>
              <a:t> NONE, </a:t>
            </a:r>
            <a:r>
              <a:rPr lang="en-US" altLang="zh-CN" sz="2000" dirty="0" smtClean="0"/>
              <a:t>RECORD</a:t>
            </a:r>
            <a:r>
              <a:rPr lang="zh-CN" altLang="en-US" sz="2000" dirty="0" smtClean="0"/>
              <a:t>（默认）</a:t>
            </a:r>
            <a:r>
              <a:rPr lang="en-US" altLang="zh-CN" sz="2000" dirty="0" smtClean="0"/>
              <a:t>, </a:t>
            </a:r>
            <a:r>
              <a:rPr lang="zh-CN" altLang="en-US" sz="2000" dirty="0"/>
              <a:t>和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BLOCK</a:t>
            </a:r>
            <a:r>
              <a:rPr lang="en-US" altLang="zh-CN" sz="2000" dirty="0" smtClean="0"/>
              <a:t>.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BLOCK</a:t>
            </a:r>
            <a:r>
              <a:rPr lang="zh-CN" altLang="en-US" sz="2000" dirty="0" smtClean="0"/>
              <a:t>压缩性能更好，且是可以分割的；</a:t>
            </a: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1800" b="1" dirty="0"/>
              <a:t>&lt;property&gt;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&lt;name&gt;</a:t>
            </a:r>
            <a:r>
              <a:rPr lang="en-US" altLang="zh-CN" sz="1800" dirty="0" err="1"/>
              <a:t>mapred.output.compression.type</a:t>
            </a:r>
            <a:r>
              <a:rPr lang="en-US" altLang="zh-CN" sz="1800" b="1" dirty="0"/>
              <a:t>&lt;/name&gt;</a:t>
            </a:r>
          </a:p>
          <a:p>
            <a:pPr marL="685800" lvl="2" indent="0">
              <a:buNone/>
            </a:pPr>
            <a:r>
              <a:rPr lang="en-US" altLang="zh-CN" sz="1800" b="1" dirty="0"/>
              <a:t>&lt;value&gt;</a:t>
            </a:r>
            <a:r>
              <a:rPr lang="en-US" altLang="zh-CN" sz="1800" dirty="0"/>
              <a:t>BLOCK</a:t>
            </a:r>
            <a:r>
              <a:rPr lang="en-US" altLang="zh-CN" sz="1800" b="1" dirty="0"/>
              <a:t>&lt;/value</a:t>
            </a:r>
            <a:r>
              <a:rPr lang="en-US" altLang="zh-CN" sz="1800" b="1" dirty="0" smtClean="0"/>
              <a:t>&gt;</a:t>
            </a:r>
            <a:endParaRPr lang="en-US" altLang="zh-CN" sz="1800" b="1" dirty="0"/>
          </a:p>
          <a:p>
            <a:pPr marL="457200" lvl="1" indent="0">
              <a:buNone/>
            </a:pPr>
            <a:r>
              <a:rPr lang="en-US" altLang="zh-CN" sz="1800" b="1" dirty="0"/>
              <a:t>&lt;/property&gt;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其他文件格式和压缩方式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1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TEXTFILE</a:t>
            </a:r>
            <a:r>
              <a:rPr lang="en-US" altLang="zh-CN" dirty="0" smtClean="0"/>
              <a:t>	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//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默认存储格式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> STORED AS </a:t>
            </a:r>
            <a:r>
              <a:rPr lang="en-US" altLang="zh-CN" sz="2400" dirty="0" smtClean="0"/>
              <a:t>TEXTFILE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800" dirty="0" smtClean="0"/>
              <a:t>SEQUENCEFILE</a:t>
            </a:r>
            <a:r>
              <a:rPr lang="en-US" altLang="zh-CN" dirty="0" smtClean="0"/>
              <a:t> 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// </a:t>
            </a:r>
            <a:r>
              <a:rPr lang="en-US" altLang="zh-CN" sz="2400" dirty="0"/>
              <a:t>STORED AS </a:t>
            </a:r>
            <a:r>
              <a:rPr lang="en-US" altLang="zh-CN" sz="2400" dirty="0" smtClean="0"/>
              <a:t>SEQUENCEFILE</a:t>
            </a:r>
          </a:p>
          <a:p>
            <a:pPr marL="457200" lvl="1" indent="0">
              <a:buNone/>
            </a:pPr>
            <a:endParaRPr lang="en-US" altLang="zh-CN" sz="1300" dirty="0" smtClean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文件和记录格式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5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51521" y="1941537"/>
            <a:ext cx="8568952" cy="4367783"/>
          </a:xfrm>
        </p:spPr>
        <p:txBody>
          <a:bodyPr/>
          <a:lstStyle/>
          <a:p>
            <a:pPr lvl="1"/>
            <a:r>
              <a:rPr lang="en-US" altLang="zh-CN" sz="2400" dirty="0" smtClean="0"/>
              <a:t>RCFILE		</a:t>
            </a:r>
          </a:p>
          <a:p>
            <a:pPr marL="457200" lvl="1" indent="0">
              <a:buNone/>
            </a:pPr>
            <a:r>
              <a:rPr lang="en-US" altLang="zh-CN" sz="1800" dirty="0"/>
              <a:t>hive&gt; create table </a:t>
            </a:r>
            <a:r>
              <a:rPr lang="en-US" altLang="zh-CN" sz="1800" dirty="0" err="1"/>
              <a:t>columnTable</a:t>
            </a:r>
            <a:r>
              <a:rPr lang="en-US" altLang="zh-CN" sz="1800" dirty="0"/>
              <a:t> (key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, value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/>
              <a:t>	&gt; ROW FORMAT SERDE</a:t>
            </a:r>
          </a:p>
          <a:p>
            <a:pPr marL="457200" lvl="1" indent="0">
              <a:buNone/>
            </a:pPr>
            <a:r>
              <a:rPr lang="en-US" altLang="zh-CN" sz="1800" dirty="0"/>
              <a:t>	&gt; 'org.apache.hadoop.hive.serde2.columnar.ColumnarSerDe'</a:t>
            </a:r>
          </a:p>
          <a:p>
            <a:pPr marL="457200" lvl="1" indent="0">
              <a:buNone/>
            </a:pPr>
            <a:r>
              <a:rPr lang="en-US" altLang="zh-CN" sz="1800" dirty="0"/>
              <a:t>	&gt; STORED AS</a:t>
            </a:r>
          </a:p>
          <a:p>
            <a:pPr marL="457200" lvl="1" indent="0">
              <a:buNone/>
            </a:pPr>
            <a:r>
              <a:rPr lang="en-US" altLang="zh-CN" sz="1800" dirty="0"/>
              <a:t>	&gt; INPUTFORMAT '</a:t>
            </a:r>
            <a:r>
              <a:rPr lang="en-US" altLang="zh-CN" sz="1800" dirty="0" err="1"/>
              <a:t>org.apache.hadoop.hive.ql.io.RCFileInputFormat</a:t>
            </a:r>
            <a:r>
              <a:rPr lang="en-US" altLang="zh-CN" sz="1800" dirty="0"/>
              <a:t>'</a:t>
            </a:r>
          </a:p>
          <a:p>
            <a:pPr marL="457200" lvl="1" indent="0">
              <a:buNone/>
            </a:pPr>
            <a:r>
              <a:rPr lang="en-US" altLang="zh-CN" sz="1800" dirty="0"/>
              <a:t>	&gt; OUTPUTFORMAT '</a:t>
            </a:r>
            <a:r>
              <a:rPr lang="en-US" altLang="zh-CN" sz="1800" dirty="0" err="1"/>
              <a:t>org.apache.hadoop.hive.ql.io.RCFileOutputFormat</a:t>
            </a:r>
            <a:r>
              <a:rPr lang="en-US" altLang="zh-CN" sz="1800" dirty="0"/>
              <a:t>';</a:t>
            </a:r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marL="457200" lvl="1" indent="0">
              <a:buNone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文件和记录格式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3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SerDe</a:t>
            </a:r>
            <a:r>
              <a:rPr lang="en-US" altLang="zh-CN" dirty="0"/>
              <a:t>			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 smtClean="0"/>
              <a:t>//</a:t>
            </a:r>
            <a:r>
              <a:rPr lang="zh-CN" altLang="en-US" sz="2400" dirty="0"/>
              <a:t>序列化</a:t>
            </a:r>
            <a:r>
              <a:rPr lang="en-US" altLang="zh-CN" sz="2400" dirty="0"/>
              <a:t>/</a:t>
            </a:r>
            <a:r>
              <a:rPr lang="zh-CN" altLang="en-US" sz="2400" dirty="0"/>
              <a:t>反</a:t>
            </a:r>
            <a:r>
              <a:rPr lang="zh-CN" altLang="en-US" sz="2400" dirty="0" smtClean="0"/>
              <a:t>序列化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300" dirty="0"/>
              <a:t>CREATE TABLE </a:t>
            </a:r>
            <a:r>
              <a:rPr lang="en-US" altLang="zh-CN" sz="1300" dirty="0" err="1"/>
              <a:t>serde_regex</a:t>
            </a:r>
            <a:r>
              <a:rPr lang="en-US" altLang="zh-CN" sz="1300" dirty="0"/>
              <a:t>(</a:t>
            </a:r>
          </a:p>
          <a:p>
            <a:pPr marL="457200" lvl="1" indent="0">
              <a:buNone/>
            </a:pPr>
            <a:r>
              <a:rPr lang="en-US" altLang="zh-CN" sz="1300" dirty="0"/>
              <a:t>host STRING,</a:t>
            </a:r>
          </a:p>
          <a:p>
            <a:pPr marL="457200" lvl="1" indent="0">
              <a:buNone/>
            </a:pPr>
            <a:r>
              <a:rPr lang="en-US" altLang="zh-CN" sz="1300" dirty="0"/>
              <a:t>identity STRING,</a:t>
            </a:r>
          </a:p>
          <a:p>
            <a:pPr marL="457200" lvl="1" indent="0">
              <a:buNone/>
            </a:pPr>
            <a:r>
              <a:rPr lang="en-US" altLang="zh-CN" sz="1300" dirty="0"/>
              <a:t>user STRING,</a:t>
            </a:r>
          </a:p>
          <a:p>
            <a:pPr marL="457200" lvl="1" indent="0">
              <a:buNone/>
            </a:pPr>
            <a:r>
              <a:rPr lang="en-US" altLang="zh-CN" sz="1300" dirty="0"/>
              <a:t>time STRING,</a:t>
            </a:r>
          </a:p>
          <a:p>
            <a:pPr marL="457200" lvl="1" indent="0">
              <a:buNone/>
            </a:pPr>
            <a:r>
              <a:rPr lang="en-US" altLang="zh-CN" sz="1300" dirty="0"/>
              <a:t>request STRING,</a:t>
            </a:r>
          </a:p>
          <a:p>
            <a:pPr marL="457200" lvl="1" indent="0">
              <a:buNone/>
            </a:pPr>
            <a:r>
              <a:rPr lang="en-US" altLang="zh-CN" sz="1300" dirty="0"/>
              <a:t>status STRING,</a:t>
            </a:r>
          </a:p>
          <a:p>
            <a:pPr marL="457200" lvl="1" indent="0">
              <a:buNone/>
            </a:pPr>
            <a:r>
              <a:rPr lang="en-US" altLang="zh-CN" sz="1300" dirty="0"/>
              <a:t>size STRING,</a:t>
            </a:r>
          </a:p>
          <a:p>
            <a:pPr marL="457200" lvl="1" indent="0">
              <a:buNone/>
            </a:pPr>
            <a:r>
              <a:rPr lang="en-US" altLang="zh-CN" sz="1300" dirty="0" err="1"/>
              <a:t>referer</a:t>
            </a:r>
            <a:r>
              <a:rPr lang="en-US" altLang="zh-CN" sz="1300" dirty="0"/>
              <a:t> STRING,</a:t>
            </a:r>
          </a:p>
          <a:p>
            <a:pPr marL="457200" lvl="1" indent="0">
              <a:buNone/>
            </a:pPr>
            <a:r>
              <a:rPr lang="en-US" altLang="zh-CN" sz="1300" dirty="0"/>
              <a:t>agent STRING)</a:t>
            </a:r>
          </a:p>
          <a:p>
            <a:pPr marL="457200" lvl="1" indent="0">
              <a:buNone/>
            </a:pPr>
            <a:r>
              <a:rPr lang="en-US" altLang="zh-CN" sz="1300" dirty="0"/>
              <a:t>ROW FORMAT SERDE 'org.apache.hadoop.hive.contrib.serde2.RegexSerDe'</a:t>
            </a:r>
          </a:p>
          <a:p>
            <a:pPr marL="457200" lvl="1" indent="0">
              <a:buNone/>
            </a:pPr>
            <a:r>
              <a:rPr lang="en-US" altLang="zh-CN" sz="1300" dirty="0"/>
              <a:t>WITH SERDEPROPERTIES (</a:t>
            </a:r>
          </a:p>
          <a:p>
            <a:pPr marL="457200" lvl="1" indent="0">
              <a:buNone/>
            </a:pPr>
            <a:r>
              <a:rPr lang="en-US" altLang="zh-CN" sz="1300" dirty="0"/>
              <a:t>"</a:t>
            </a:r>
            <a:r>
              <a:rPr lang="en-US" altLang="zh-CN" sz="1300" dirty="0" err="1"/>
              <a:t>input.regex</a:t>
            </a:r>
            <a:r>
              <a:rPr lang="en-US" altLang="zh-CN" sz="1300" dirty="0"/>
              <a:t>" = "([^ ]*) ([^ ]*) ([^ ]*) (-|\\[[^\\]]*\\])</a:t>
            </a:r>
          </a:p>
          <a:p>
            <a:pPr marL="457200" lvl="1" indent="0">
              <a:buNone/>
            </a:pPr>
            <a:r>
              <a:rPr lang="en-US" altLang="zh-CN" sz="1300" dirty="0"/>
              <a:t>([^ \"]*|\"[^\"]*\") (-|[0-9]*) (-|[0-9]*)(?: ([^ \"]*|\"[^\"]*\")</a:t>
            </a:r>
          </a:p>
          <a:p>
            <a:pPr marL="457200" lvl="1" indent="0">
              <a:buNone/>
            </a:pPr>
            <a:r>
              <a:rPr lang="en-US" altLang="zh-CN" sz="1300" dirty="0"/>
              <a:t>([^ \"]*|\"[^\"]*\"))?",</a:t>
            </a:r>
          </a:p>
          <a:p>
            <a:pPr marL="457200" lvl="1" indent="0">
              <a:buNone/>
            </a:pPr>
            <a:r>
              <a:rPr lang="en-US" altLang="zh-CN" sz="1300" dirty="0"/>
              <a:t>"</a:t>
            </a:r>
            <a:r>
              <a:rPr lang="en-US" altLang="zh-CN" sz="1300" dirty="0" err="1"/>
              <a:t>output.format.string</a:t>
            </a:r>
            <a:r>
              <a:rPr lang="en-US" altLang="zh-CN" sz="1300" dirty="0"/>
              <a:t>" = "%1$s %2$s %3$s %4$s %5$s %6$s %7$s %8$s %9$s"</a:t>
            </a:r>
          </a:p>
          <a:p>
            <a:pPr marL="457200" lvl="1" indent="0">
              <a:buNone/>
            </a:pPr>
            <a:r>
              <a:rPr lang="en-US" altLang="zh-CN" sz="1300" dirty="0"/>
              <a:t>)</a:t>
            </a:r>
          </a:p>
          <a:p>
            <a:pPr marL="457200" lvl="1" indent="0">
              <a:buNone/>
            </a:pPr>
            <a:r>
              <a:rPr lang="en-US" altLang="zh-CN" sz="1300" dirty="0"/>
              <a:t>STORED AS TEXTFILE;</a:t>
            </a:r>
            <a:endParaRPr lang="en-US" altLang="zh-CN" sz="1300" dirty="0" smtClean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文件和记录格式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1359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Json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SerDe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1400" b="1" dirty="0"/>
              <a:t>CREATE EXTERNAL TABLE </a:t>
            </a:r>
            <a:r>
              <a:rPr lang="en-US" altLang="zh-CN" sz="1400" dirty="0"/>
              <a:t>messages (</a:t>
            </a:r>
          </a:p>
          <a:p>
            <a:pPr marL="457200" lvl="1" indent="0">
              <a:buNone/>
            </a:pPr>
            <a:r>
              <a:rPr lang="en-US" altLang="zh-CN" sz="1400" dirty="0" err="1"/>
              <a:t>msg_id</a:t>
            </a:r>
            <a:r>
              <a:rPr lang="en-US" altLang="zh-CN" sz="1400" dirty="0"/>
              <a:t> BIGINT,</a:t>
            </a:r>
          </a:p>
          <a:p>
            <a:pPr marL="457200" lvl="1" indent="0">
              <a:buNone/>
            </a:pPr>
            <a:r>
              <a:rPr lang="en-US" altLang="zh-CN" sz="1400" dirty="0" err="1"/>
              <a:t>tstamp</a:t>
            </a:r>
            <a:r>
              <a:rPr lang="en-US" altLang="zh-CN" sz="1400" dirty="0"/>
              <a:t> STRING,</a:t>
            </a:r>
          </a:p>
          <a:p>
            <a:pPr marL="457200" lvl="1" indent="0">
              <a:buNone/>
            </a:pPr>
            <a:r>
              <a:rPr lang="en-US" altLang="zh-CN" sz="1400" dirty="0"/>
              <a:t>text STRING,</a:t>
            </a:r>
          </a:p>
          <a:p>
            <a:pPr marL="457200" lvl="1" indent="0">
              <a:buNone/>
            </a:pPr>
            <a:r>
              <a:rPr lang="en-US" altLang="zh-CN" sz="1400" dirty="0" err="1"/>
              <a:t>user_id</a:t>
            </a:r>
            <a:r>
              <a:rPr lang="en-US" altLang="zh-CN" sz="1400" dirty="0"/>
              <a:t> BIGINT,</a:t>
            </a:r>
          </a:p>
          <a:p>
            <a:pPr marL="457200" lvl="1" indent="0">
              <a:buNone/>
            </a:pPr>
            <a:r>
              <a:rPr lang="en-US" altLang="zh-CN" sz="1400" dirty="0" err="1"/>
              <a:t>user_name</a:t>
            </a:r>
            <a:r>
              <a:rPr lang="en-US" altLang="zh-CN" sz="1400" dirty="0"/>
              <a:t> STRING</a:t>
            </a:r>
          </a:p>
          <a:p>
            <a:pPr marL="457200" lvl="1" indent="0">
              <a:buNone/>
            </a:pPr>
            <a:r>
              <a:rPr lang="en-US" altLang="zh-CN" sz="1400" dirty="0"/>
              <a:t>)</a:t>
            </a:r>
          </a:p>
          <a:p>
            <a:pPr marL="457200" lvl="1" indent="0">
              <a:buNone/>
            </a:pPr>
            <a:r>
              <a:rPr lang="en-US" altLang="zh-CN" sz="1400" b="1" dirty="0"/>
              <a:t>ROW </a:t>
            </a:r>
            <a:r>
              <a:rPr lang="en-US" altLang="zh-CN" sz="1400" dirty="0"/>
              <a:t>FORMAT SERDE "org.apache.hadoop.hive.contrib.serde2.JsonSerde"</a:t>
            </a:r>
          </a:p>
          <a:p>
            <a:pPr marL="457200" lvl="1" indent="0">
              <a:buNone/>
            </a:pPr>
            <a:r>
              <a:rPr lang="en-US" altLang="zh-CN" sz="1400" b="1" dirty="0"/>
              <a:t>WITH </a:t>
            </a:r>
            <a:r>
              <a:rPr lang="en-US" altLang="zh-CN" sz="1400" dirty="0"/>
              <a:t>SERDEPROPERTIES (</a:t>
            </a:r>
          </a:p>
          <a:p>
            <a:pPr marL="457200" lvl="1" indent="0">
              <a:buNone/>
            </a:pPr>
            <a:r>
              <a:rPr lang="en-US" altLang="zh-CN" sz="1400" dirty="0"/>
              <a:t>"</a:t>
            </a:r>
            <a:r>
              <a:rPr lang="en-US" altLang="zh-CN" sz="1400" dirty="0" err="1"/>
              <a:t>msg_id</a:t>
            </a:r>
            <a:r>
              <a:rPr lang="en-US" altLang="zh-CN" sz="1400" dirty="0"/>
              <a:t>"="$.id",</a:t>
            </a:r>
          </a:p>
          <a:p>
            <a:pPr marL="457200" lvl="1" indent="0">
              <a:buNone/>
            </a:pPr>
            <a:r>
              <a:rPr lang="en-US" altLang="zh-CN" sz="1400" dirty="0"/>
              <a:t>"</a:t>
            </a:r>
            <a:r>
              <a:rPr lang="en-US" altLang="zh-CN" sz="1400" dirty="0" err="1"/>
              <a:t>tstamp</a:t>
            </a:r>
            <a:r>
              <a:rPr lang="en-US" altLang="zh-CN" sz="1400" dirty="0"/>
              <a:t>"="$.</a:t>
            </a:r>
            <a:r>
              <a:rPr lang="en-US" altLang="zh-CN" sz="1400" dirty="0" err="1"/>
              <a:t>created_at</a:t>
            </a:r>
            <a:r>
              <a:rPr lang="en-US" altLang="zh-CN" sz="1400" dirty="0"/>
              <a:t>",</a:t>
            </a:r>
          </a:p>
          <a:p>
            <a:pPr marL="457200" lvl="1" indent="0">
              <a:buNone/>
            </a:pPr>
            <a:r>
              <a:rPr lang="en-US" altLang="zh-CN" sz="1400" dirty="0"/>
              <a:t>"text"="$.text",</a:t>
            </a:r>
          </a:p>
          <a:p>
            <a:pPr marL="457200" lvl="1" indent="0">
              <a:buNone/>
            </a:pPr>
            <a:r>
              <a:rPr lang="en-US" altLang="zh-CN" sz="1400" dirty="0"/>
              <a:t>"</a:t>
            </a:r>
            <a:r>
              <a:rPr lang="en-US" altLang="zh-CN" sz="1400" dirty="0" err="1"/>
              <a:t>user_id</a:t>
            </a:r>
            <a:r>
              <a:rPr lang="en-US" altLang="zh-CN" sz="1400" dirty="0"/>
              <a:t>"="$.user.id",</a:t>
            </a:r>
          </a:p>
          <a:p>
            <a:pPr marL="457200" lvl="1" indent="0">
              <a:buNone/>
            </a:pPr>
            <a:r>
              <a:rPr lang="en-US" altLang="zh-CN" sz="1400" dirty="0"/>
              <a:t>"</a:t>
            </a:r>
            <a:r>
              <a:rPr lang="en-US" altLang="zh-CN" sz="1400" dirty="0" err="1"/>
              <a:t>user_name</a:t>
            </a:r>
            <a:r>
              <a:rPr lang="en-US" altLang="zh-CN" sz="1400" dirty="0"/>
              <a:t>"="$.user.name"</a:t>
            </a:r>
          </a:p>
          <a:p>
            <a:pPr marL="457200" lvl="1" indent="0">
              <a:buNone/>
            </a:pPr>
            <a:r>
              <a:rPr lang="en-US" altLang="zh-CN" sz="1400" dirty="0"/>
              <a:t>)</a:t>
            </a:r>
          </a:p>
          <a:p>
            <a:pPr marL="457200" lvl="1" indent="0">
              <a:buNone/>
            </a:pPr>
            <a:r>
              <a:rPr lang="en-US" altLang="zh-CN" sz="1400" b="1" dirty="0"/>
              <a:t>LOCATION </a:t>
            </a:r>
            <a:r>
              <a:rPr lang="en-US" altLang="zh-CN" sz="1400" dirty="0"/>
              <a:t>'/data/messages';</a:t>
            </a:r>
          </a:p>
          <a:p>
            <a:endParaRPr lang="en-US" altLang="zh-CN" sz="1300" dirty="0" smtClean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文件和记录格式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5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79513" y="1941537"/>
            <a:ext cx="8495912" cy="4367783"/>
          </a:xfrm>
        </p:spPr>
        <p:txBody>
          <a:bodyPr/>
          <a:lstStyle/>
          <a:p>
            <a:r>
              <a:rPr lang="zh-CN" altLang="en-US" dirty="0" smtClean="0"/>
              <a:t>自定义格式</a:t>
            </a:r>
            <a:r>
              <a:rPr lang="en-US" altLang="zh-CN" dirty="0" smtClean="0"/>
              <a:t>		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//</a:t>
            </a:r>
            <a:r>
              <a:rPr lang="zh-CN" altLang="en-US" sz="2000" dirty="0"/>
              <a:t>用户可以通过实现</a:t>
            </a:r>
            <a:r>
              <a:rPr lang="en-US" altLang="zh-CN" sz="2000" dirty="0" err="1"/>
              <a:t>inputformat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outputformat</a:t>
            </a:r>
            <a:r>
              <a:rPr lang="zh-CN" altLang="en-US" sz="2000" dirty="0"/>
              <a:t>来自定义输入输出</a:t>
            </a:r>
            <a:r>
              <a:rPr lang="zh-CN" altLang="en-US" sz="2000" dirty="0" smtClean="0"/>
              <a:t>格式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200" dirty="0" smtClean="0"/>
              <a:t>例如：</a:t>
            </a:r>
            <a:endParaRPr lang="en-US" altLang="zh-CN" sz="2200" dirty="0" smtClean="0"/>
          </a:p>
          <a:p>
            <a:pPr marL="0" indent="0">
              <a:buNone/>
            </a:pPr>
            <a:r>
              <a:rPr lang="en-US" altLang="zh-CN" sz="1600" dirty="0" smtClean="0"/>
              <a:t>hive</a:t>
            </a:r>
            <a:r>
              <a:rPr lang="en-US" altLang="zh-CN" sz="1600" dirty="0"/>
              <a:t>&gt; </a:t>
            </a:r>
            <a:r>
              <a:rPr lang="en-US" altLang="zh-CN" sz="1600" dirty="0" smtClean="0"/>
              <a:t>create </a:t>
            </a:r>
            <a:r>
              <a:rPr lang="en-US" altLang="zh-CN" sz="1600" dirty="0"/>
              <a:t>table test4(</a:t>
            </a:r>
            <a:r>
              <a:rPr lang="en-US" altLang="zh-CN" sz="1600" dirty="0" err="1"/>
              <a:t>str</a:t>
            </a:r>
            <a:r>
              <a:rPr lang="en-US" altLang="zh-CN" sz="1600" dirty="0"/>
              <a:t> STRING</a:t>
            </a:r>
            <a:r>
              <a:rPr lang="en-US" altLang="zh-CN" sz="1600" dirty="0" smtClean="0"/>
              <a:t>)</a:t>
            </a:r>
          </a:p>
          <a:p>
            <a:pPr marL="0" indent="0">
              <a:buNone/>
            </a:pPr>
            <a:r>
              <a:rPr lang="en-US" altLang="zh-CN" sz="1600" dirty="0" smtClean="0"/>
              <a:t>      </a:t>
            </a:r>
            <a:r>
              <a:rPr lang="en-US" altLang="zh-CN" sz="1600" dirty="0"/>
              <a:t>&gt; stored </a:t>
            </a:r>
            <a:r>
              <a:rPr lang="en-US" altLang="zh-CN" sz="1600" dirty="0" smtClean="0"/>
              <a:t>as</a:t>
            </a:r>
          </a:p>
          <a:p>
            <a:pPr marL="0" indent="0">
              <a:buNone/>
            </a:pPr>
            <a:r>
              <a:rPr lang="en-US" altLang="zh-CN" sz="1600" dirty="0"/>
              <a:t>      &gt; </a:t>
            </a:r>
            <a:r>
              <a:rPr lang="en-US" altLang="zh-CN" sz="1600" b="1" dirty="0" err="1" smtClean="0"/>
              <a:t>inputformat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smtClean="0"/>
              <a:t>      &gt; 'org.apache.hadoop.hive.contrib.fileformat.base64.Base64TextInputFormat‘</a:t>
            </a:r>
          </a:p>
          <a:p>
            <a:pPr marL="0" indent="0">
              <a:buNone/>
            </a:pPr>
            <a:r>
              <a:rPr lang="en-US" altLang="zh-CN" sz="1600" dirty="0"/>
              <a:t>      &gt; </a:t>
            </a:r>
            <a:r>
              <a:rPr lang="en-US" altLang="zh-CN" sz="1600" b="1" dirty="0" err="1"/>
              <a:t>outputformat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      &gt; 'org.apache.hadoop.hive.contrib.fileformat.base64.Base64TextOutputFormat';</a:t>
            </a:r>
          </a:p>
          <a:p>
            <a:pPr marL="457200" lvl="1" indent="0">
              <a:buNone/>
            </a:pPr>
            <a:endParaRPr lang="en-US" altLang="zh-CN" sz="1300" dirty="0" smtClean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2000" dirty="0" smtClean="0"/>
              <a:t> </a:t>
            </a:r>
            <a:endParaRPr lang="zh-CN" altLang="en-US" sz="2000" dirty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文件和记录格式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2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恒等变换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SELECT TRANSFORM (a, b)</a:t>
            </a:r>
          </a:p>
          <a:p>
            <a:pPr marL="457200" lvl="1" indent="0">
              <a:buNone/>
            </a:pPr>
            <a:r>
              <a:rPr lang="en-US" altLang="zh-CN" sz="2000" dirty="0"/>
              <a:t>	&gt; USING '/bin/cat' AS </a:t>
            </a:r>
            <a:r>
              <a:rPr lang="en-US" altLang="zh-CN" sz="2000" dirty="0" err="1"/>
              <a:t>newA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newB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	&gt; FROM </a:t>
            </a:r>
            <a:r>
              <a:rPr lang="en-US" altLang="zh-CN" sz="2000" dirty="0" err="1"/>
              <a:t>default.a</a:t>
            </a:r>
            <a:r>
              <a:rPr lang="en-US" altLang="zh-CN" sz="2000" dirty="0"/>
              <a:t>;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4 </a:t>
            </a:r>
            <a:r>
              <a:rPr lang="en-US" altLang="zh-CN" sz="2000" dirty="0"/>
              <a:t>5</a:t>
            </a:r>
          </a:p>
          <a:p>
            <a:pPr marL="457200" lvl="1" indent="0">
              <a:buNone/>
            </a:pPr>
            <a:r>
              <a:rPr lang="en-US" altLang="zh-CN" sz="2000" dirty="0"/>
              <a:t>3 2</a:t>
            </a:r>
            <a:endParaRPr lang="zh-CN" altLang="en-US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4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改变类型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SELECT TRANSFORM (col1, col2)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	&gt; </a:t>
            </a:r>
            <a:r>
              <a:rPr lang="en-US" altLang="zh-CN" sz="2000" dirty="0"/>
              <a:t>USING '/bin/cat' AS (</a:t>
            </a:r>
            <a:r>
              <a:rPr lang="en-US" altLang="zh-CN" sz="2000" dirty="0" err="1"/>
              <a:t>newA</a:t>
            </a:r>
            <a:r>
              <a:rPr lang="en-US" altLang="zh-CN" sz="2000" dirty="0"/>
              <a:t> INT , </a:t>
            </a:r>
            <a:r>
              <a:rPr lang="en-US" altLang="zh-CN" sz="2000" dirty="0" err="1"/>
              <a:t>newB</a:t>
            </a:r>
            <a:r>
              <a:rPr lang="en-US" altLang="zh-CN" sz="2000" dirty="0"/>
              <a:t> DOUBLE) FROM a;</a:t>
            </a:r>
          </a:p>
          <a:p>
            <a:pPr marL="457200" lvl="1" indent="0">
              <a:buNone/>
            </a:pPr>
            <a:r>
              <a:rPr lang="en-US" altLang="zh-CN" sz="2000" dirty="0"/>
              <a:t>4 5.0</a:t>
            </a:r>
          </a:p>
          <a:p>
            <a:pPr marL="457200" lvl="1" indent="0">
              <a:buNone/>
            </a:pPr>
            <a:r>
              <a:rPr lang="en-US" altLang="zh-CN" sz="2000" dirty="0"/>
              <a:t>3 2.0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smtClean="0"/>
              <a:t>加载数据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//</a:t>
            </a:r>
            <a:r>
              <a:rPr lang="zh-CN" altLang="en-US" sz="2800" smtClean="0"/>
              <a:t>加载文本到表中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/>
              <a:t>LOAD DATA LOCAL INPATH </a:t>
            </a:r>
            <a:r>
              <a:rPr lang="en-US" altLang="zh-CN" sz="2800" smtClean="0"/>
              <a:t/>
            </a:r>
            <a:br>
              <a:rPr lang="en-US" altLang="zh-CN" sz="2800" smtClean="0"/>
            </a:br>
            <a:r>
              <a:rPr lang="en-US" altLang="zh-CN" sz="2800" smtClean="0"/>
              <a:t>                       'input/ncdc/micro-tab/sample.txt'</a:t>
            </a:r>
            <a:br>
              <a:rPr lang="en-US" altLang="zh-CN" sz="2800" smtClean="0"/>
            </a:br>
            <a:r>
              <a:rPr lang="en-US" altLang="zh-CN" sz="2800" smtClean="0"/>
              <a:t>OVERWRITE </a:t>
            </a:r>
            <a:r>
              <a:rPr lang="en-US" altLang="zh-CN" sz="2800"/>
              <a:t>INTO TABLE records;</a:t>
            </a:r>
            <a:endParaRPr lang="en-US" altLang="zh-CN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Hive</a:t>
            </a:r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12070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投影变换</a:t>
            </a:r>
            <a:endParaRPr lang="en-US" altLang="zh-CN" sz="2800" dirty="0" smtClean="0"/>
          </a:p>
          <a:p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SELECT TRANSFORM (a, b)</a:t>
            </a:r>
          </a:p>
          <a:p>
            <a:pPr marL="457200" lvl="1" indent="0">
              <a:buNone/>
            </a:pPr>
            <a:r>
              <a:rPr lang="en-US" altLang="zh-CN" sz="2000" dirty="0"/>
              <a:t>	&gt; USING '/bin/cut -f1'</a:t>
            </a:r>
          </a:p>
          <a:p>
            <a:pPr marL="457200" lvl="1" indent="0">
              <a:buNone/>
            </a:pPr>
            <a:r>
              <a:rPr lang="en-US" altLang="zh-CN" sz="2000" dirty="0"/>
              <a:t>	&gt; AS </a:t>
            </a:r>
            <a:r>
              <a:rPr lang="en-US" altLang="zh-CN" sz="2000" dirty="0" err="1"/>
              <a:t>newA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newB</a:t>
            </a:r>
            <a:r>
              <a:rPr lang="en-US" altLang="zh-CN" sz="2000" dirty="0"/>
              <a:t> FROM a;</a:t>
            </a:r>
          </a:p>
          <a:p>
            <a:pPr marL="457200" lvl="1" indent="0">
              <a:buNone/>
            </a:pPr>
            <a:r>
              <a:rPr lang="en-US" altLang="zh-CN" sz="2000" dirty="0"/>
              <a:t>4 NULL</a:t>
            </a:r>
          </a:p>
          <a:p>
            <a:pPr marL="457200" lvl="1" indent="0">
              <a:buNone/>
            </a:pPr>
            <a:r>
              <a:rPr lang="en-US" altLang="zh-CN" sz="2000" dirty="0"/>
              <a:t>3 NULL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3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操作转换</a:t>
            </a:r>
            <a:endParaRPr lang="en-US" altLang="zh-CN" sz="28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 smtClean="0"/>
              <a:t>例：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2000" dirty="0"/>
              <a:t>hive&gt; SELECT TRANSFORM (a, b)</a:t>
            </a:r>
          </a:p>
          <a:p>
            <a:pPr marL="457200" lvl="1" indent="0">
              <a:buNone/>
            </a:pPr>
            <a:r>
              <a:rPr lang="en-US" altLang="zh-CN" sz="2000" dirty="0"/>
              <a:t>	&gt; USING '/bin/</a:t>
            </a:r>
            <a:r>
              <a:rPr lang="en-US" altLang="zh-CN" sz="2000" dirty="0" err="1"/>
              <a:t>sed</a:t>
            </a:r>
            <a:r>
              <a:rPr lang="en-US" altLang="zh-CN" sz="2000" dirty="0"/>
              <a:t> s/4/10/'</a:t>
            </a:r>
          </a:p>
          <a:p>
            <a:pPr marL="457200" lvl="1" indent="0">
              <a:buNone/>
            </a:pPr>
            <a:r>
              <a:rPr lang="en-US" altLang="zh-CN" sz="2000" dirty="0"/>
              <a:t>	&gt; AS </a:t>
            </a:r>
            <a:r>
              <a:rPr lang="en-US" altLang="zh-CN" sz="2000" dirty="0" err="1"/>
              <a:t>newA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newB</a:t>
            </a:r>
            <a:r>
              <a:rPr lang="en-US" altLang="zh-CN" sz="2000" dirty="0"/>
              <a:t> FROM a;</a:t>
            </a:r>
          </a:p>
          <a:p>
            <a:pPr marL="457200" lvl="1" indent="0">
              <a:buNone/>
            </a:pPr>
            <a:r>
              <a:rPr lang="en-US" altLang="zh-CN" sz="2000" dirty="0"/>
              <a:t>10 5</a:t>
            </a:r>
          </a:p>
          <a:p>
            <a:pPr marL="457200" lvl="1" indent="0">
              <a:buNone/>
            </a:pPr>
            <a:r>
              <a:rPr lang="en-US" altLang="zh-CN" sz="2000" dirty="0"/>
              <a:t>3 2</a:t>
            </a:r>
            <a:endParaRPr lang="en-US" altLang="zh-CN" sz="20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5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使用分布式内存</a:t>
            </a:r>
            <a:r>
              <a:rPr lang="en-US" altLang="zh-CN" sz="2800" dirty="0" smtClean="0"/>
              <a:t>			</a:t>
            </a:r>
          </a:p>
          <a:p>
            <a:r>
              <a:rPr lang="zh-CN" altLang="en-US" sz="2800" dirty="0" smtClean="0"/>
              <a:t>由一行产生多行</a:t>
            </a:r>
            <a:endParaRPr lang="en-US" altLang="zh-CN" sz="2800" dirty="0" smtClean="0"/>
          </a:p>
          <a:p>
            <a:r>
              <a:rPr lang="zh-CN" altLang="en-US" sz="2800" dirty="0" smtClean="0"/>
              <a:t>使用</a:t>
            </a:r>
            <a:r>
              <a:rPr lang="en-US" altLang="zh-CN" sz="2800" dirty="0" smtClean="0"/>
              <a:t>Streaming</a:t>
            </a:r>
            <a:r>
              <a:rPr lang="zh-CN" altLang="en-US" sz="2800" dirty="0" smtClean="0"/>
              <a:t>进行聚合计算</a:t>
            </a: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CLUSTER BY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DISTRIBUTE BY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SOTR BY</a:t>
            </a:r>
          </a:p>
          <a:p>
            <a:r>
              <a:rPr lang="en-US" altLang="zh-CN" sz="2800" dirty="0" err="1" smtClean="0"/>
              <a:t>GenericMR</a:t>
            </a:r>
            <a:r>
              <a:rPr lang="en-US" altLang="zh-CN" sz="2800" dirty="0" smtClean="0"/>
              <a:t> Tools for Streaming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to Java</a:t>
            </a:r>
          </a:p>
          <a:p>
            <a:r>
              <a:rPr lang="zh-CN" altLang="en-US" sz="2800" dirty="0" smtClean="0"/>
              <a:t>计算</a:t>
            </a:r>
            <a:r>
              <a:rPr lang="en-US" altLang="zh-CN" sz="2800" dirty="0" err="1"/>
              <a:t>cogroup</a:t>
            </a:r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4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Storage Handler Background</a:t>
            </a:r>
          </a:p>
          <a:p>
            <a:pPr marL="457200" lvl="1" indent="0">
              <a:buNone/>
            </a:pPr>
            <a:r>
              <a:rPr lang="en-US" altLang="zh-CN" sz="2400" dirty="0" err="1" smtClean="0"/>
              <a:t>InputFormat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OutputFormat</a:t>
            </a:r>
            <a:r>
              <a:rPr lang="zh-CN" altLang="en-US" sz="2400" dirty="0" smtClean="0"/>
              <a:t>抽象接口可以被用于从其他数据库中读取或存放数据，一旦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了解了数据的描述信息，那么查询引擎就可以使用数据的</a:t>
            </a:r>
            <a:r>
              <a:rPr lang="en-US" altLang="zh-CN" sz="2400" dirty="0" err="1" smtClean="0"/>
              <a:t>HiveQL</a:t>
            </a:r>
            <a:r>
              <a:rPr lang="zh-CN" altLang="en-US" sz="2400" dirty="0" smtClean="0"/>
              <a:t>操作符来处理数据。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存储处理程序和</a:t>
            </a:r>
            <a:r>
              <a:rPr lang="en-US" altLang="zh-CN" dirty="0" err="1" smtClean="0"/>
              <a:t>NoSQL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8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HiveStorageHandler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err="1" smtClean="0"/>
              <a:t>HiveStorageHandler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用于连接如</a:t>
            </a:r>
            <a:r>
              <a:rPr lang="en-US" altLang="zh-CN" sz="2400" dirty="0" err="1"/>
              <a:t>HBase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Cassandra</a:t>
            </a:r>
            <a:r>
              <a:rPr lang="zh-CN" altLang="en-US" sz="2400" dirty="0" smtClean="0"/>
              <a:t>等类似的</a:t>
            </a:r>
            <a:r>
              <a:rPr lang="en-US" altLang="zh-CN" sz="2400" dirty="0" smtClean="0"/>
              <a:t>NoSQL</a:t>
            </a:r>
            <a:r>
              <a:rPr lang="zh-CN" altLang="en-US" sz="2400" dirty="0" smtClean="0"/>
              <a:t>存储的主要接口。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需要定义一个定制的</a:t>
            </a:r>
            <a:r>
              <a:rPr lang="en-US" altLang="zh-CN" sz="2400" dirty="0" err="1"/>
              <a:t>InputFormat</a:t>
            </a:r>
            <a:r>
              <a:rPr lang="en-US" altLang="zh-CN" sz="2400" dirty="0"/>
              <a:t>, </a:t>
            </a:r>
            <a:r>
              <a:rPr lang="en-US" altLang="zh-CN" sz="2400" dirty="0" err="1" smtClean="0"/>
              <a:t>OutputFormat</a:t>
            </a:r>
            <a:r>
              <a:rPr lang="zh-CN" altLang="en-US" sz="2400" dirty="0"/>
              <a:t>和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SerDe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存储处理程序和</a:t>
            </a:r>
            <a:r>
              <a:rPr lang="en-US" altLang="zh-CN" dirty="0" err="1" smtClean="0"/>
              <a:t>NoSQL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2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Hbase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利用</a:t>
            </a:r>
            <a:r>
              <a:rPr lang="en-US" altLang="zh-CN" sz="2400" dirty="0" smtClean="0"/>
              <a:t>HQL</a:t>
            </a:r>
            <a:r>
              <a:rPr lang="zh-CN" altLang="en-US" sz="2400" dirty="0" smtClean="0"/>
              <a:t>创建一个指向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表的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表：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 smtClean="0"/>
          </a:p>
          <a:p>
            <a:pPr marL="457200" lvl="1" indent="0">
              <a:buNone/>
            </a:pPr>
            <a:r>
              <a:rPr lang="en-US" altLang="zh-CN" sz="1600" dirty="0"/>
              <a:t>CREATE TABLE </a:t>
            </a:r>
            <a:r>
              <a:rPr lang="en-US" altLang="zh-CN" sz="1600" dirty="0" err="1"/>
              <a:t>hbase_stocks</a:t>
            </a:r>
            <a:r>
              <a:rPr lang="en-US" altLang="zh-CN" sz="1600" dirty="0"/>
              <a:t>(key INT, name STRING, price FLOAT)</a:t>
            </a:r>
          </a:p>
          <a:p>
            <a:pPr marL="457200" lvl="1" indent="0">
              <a:buNone/>
            </a:pPr>
            <a:r>
              <a:rPr lang="en-US" altLang="zh-CN" sz="1600" dirty="0"/>
              <a:t>STORED BY '</a:t>
            </a:r>
            <a:r>
              <a:rPr lang="en-US" altLang="zh-CN" sz="1600" dirty="0" err="1"/>
              <a:t>org.apache.hadoop.hive.hbase.HBaseStorageHandler</a:t>
            </a:r>
            <a:r>
              <a:rPr lang="en-US" altLang="zh-CN" sz="1600" dirty="0"/>
              <a:t>'</a:t>
            </a:r>
          </a:p>
          <a:p>
            <a:pPr marL="457200" lvl="1" indent="0">
              <a:buNone/>
            </a:pPr>
            <a:r>
              <a:rPr lang="en-US" altLang="zh-CN" sz="1600" dirty="0"/>
              <a:t>WITH SERDEPROPERTIES ("</a:t>
            </a:r>
            <a:r>
              <a:rPr lang="en-US" altLang="zh-CN" sz="1600" dirty="0" err="1"/>
              <a:t>hbase.columns.mapping</a:t>
            </a:r>
            <a:r>
              <a:rPr lang="en-US" altLang="zh-CN" sz="1600" dirty="0"/>
              <a:t>" = ":</a:t>
            </a:r>
            <a:r>
              <a:rPr lang="en-US" altLang="zh-CN" sz="1600" dirty="0" err="1"/>
              <a:t>key,stock:val</a:t>
            </a:r>
            <a:r>
              <a:rPr lang="en-US" altLang="zh-CN" sz="1600" dirty="0"/>
              <a:t>")</a:t>
            </a:r>
          </a:p>
          <a:p>
            <a:pPr marL="457200" lvl="1" indent="0">
              <a:buNone/>
            </a:pPr>
            <a:r>
              <a:rPr lang="en-US" altLang="zh-CN" sz="1600" dirty="0"/>
              <a:t>TBLPROPERTIES ("hbase.table.name" = "stocks</a:t>
            </a:r>
            <a:r>
              <a:rPr lang="en-US" altLang="zh-CN" sz="1600" dirty="0" smtClean="0"/>
              <a:t>");</a:t>
            </a:r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存储处理程序和</a:t>
            </a:r>
            <a:r>
              <a:rPr lang="en-US" altLang="zh-CN" dirty="0" err="1" smtClean="0"/>
              <a:t>NoSQL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4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err="1" smtClean="0"/>
              <a:t>Hbase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400" dirty="0" smtClean="0"/>
              <a:t>如果想创建一个指向一个已经存在的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表的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表的话，那么就必须要使用</a:t>
            </a:r>
            <a:r>
              <a:rPr lang="en-US" altLang="zh-CN" sz="2400" dirty="0"/>
              <a:t>CREATE EXTERNAL </a:t>
            </a:r>
            <a:r>
              <a:rPr lang="en-US" altLang="zh-CN" sz="2400" dirty="0" smtClean="0"/>
              <a:t>TABLE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sz="1600" dirty="0"/>
              <a:t>CREATE EXTERNAL TABLE </a:t>
            </a:r>
            <a:r>
              <a:rPr lang="en-US" altLang="zh-CN" sz="1600" dirty="0" err="1"/>
              <a:t>hbase_stocks</a:t>
            </a:r>
            <a:r>
              <a:rPr lang="en-US" altLang="zh-CN" sz="1600" dirty="0"/>
              <a:t>(key INT, name STRING, price FLOAT)</a:t>
            </a:r>
          </a:p>
          <a:p>
            <a:pPr marL="457200" lvl="1" indent="0">
              <a:buNone/>
            </a:pPr>
            <a:r>
              <a:rPr lang="en-US" altLang="zh-CN" sz="1600" dirty="0"/>
              <a:t>STORED BY '</a:t>
            </a:r>
            <a:r>
              <a:rPr lang="en-US" altLang="zh-CN" sz="1600" dirty="0" err="1"/>
              <a:t>org.apache.hadoop.hive.hbase.HBaseStorageHandler</a:t>
            </a:r>
            <a:r>
              <a:rPr lang="en-US" altLang="zh-CN" sz="1600" dirty="0"/>
              <a:t>'</a:t>
            </a:r>
          </a:p>
          <a:p>
            <a:pPr marL="457200" lvl="1" indent="0">
              <a:buNone/>
            </a:pPr>
            <a:r>
              <a:rPr lang="en-US" altLang="zh-CN" sz="1600" dirty="0"/>
              <a:t>WITH SERDEPROPERTIES ("</a:t>
            </a:r>
            <a:r>
              <a:rPr lang="en-US" altLang="zh-CN" sz="1600" dirty="0" err="1"/>
              <a:t>hbase.columns.mapping</a:t>
            </a:r>
            <a:r>
              <a:rPr lang="en-US" altLang="zh-CN" sz="1600" dirty="0"/>
              <a:t>" = "cf1:val")</a:t>
            </a:r>
          </a:p>
          <a:p>
            <a:pPr marL="457200" lvl="1" indent="0">
              <a:buNone/>
            </a:pPr>
            <a:r>
              <a:rPr lang="en-US" altLang="zh-CN" sz="1600" dirty="0"/>
              <a:t>TBLPROPERTIES("hbase.table.name" = "stocks");</a:t>
            </a:r>
            <a:endParaRPr lang="en-US" altLang="zh-CN" sz="16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存储处理程序和</a:t>
            </a:r>
            <a:r>
              <a:rPr lang="en-US" altLang="zh-CN" dirty="0" err="1" smtClean="0"/>
              <a:t>NoSQL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29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Cassandra</a:t>
            </a:r>
          </a:p>
          <a:p>
            <a:pPr marL="457200" lvl="1" indent="0">
              <a:buNone/>
            </a:pPr>
            <a:r>
              <a:rPr lang="en-US" altLang="zh-CN" sz="2000" dirty="0" err="1" smtClean="0"/>
              <a:t>org.apache.hadoop.hive.cassandra.CassandraStorageHandler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r>
              <a:rPr lang="en-US" altLang="zh-CN" sz="2800" dirty="0" err="1" smtClean="0"/>
              <a:t>DynamoDB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000" dirty="0" err="1"/>
              <a:t>org.apache.hadoop.hive.dynamodb.DynamoDBStorageHandler</a:t>
            </a:r>
            <a:endParaRPr lang="en-US" altLang="zh-CN" sz="2000" dirty="0" smtClean="0"/>
          </a:p>
          <a:p>
            <a:endParaRPr lang="en-US" altLang="zh-CN" sz="28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存储处理程序和</a:t>
            </a:r>
            <a:r>
              <a:rPr lang="en-US" altLang="zh-CN" dirty="0" err="1" smtClean="0"/>
              <a:t>NoSQL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4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和</a:t>
            </a:r>
            <a:r>
              <a:rPr lang="en-US" altLang="zh-CN" sz="2800" dirty="0" err="1" smtClean="0"/>
              <a:t>Hadoop</a:t>
            </a:r>
            <a:r>
              <a:rPr lang="zh-CN" altLang="en-US" sz="2800" dirty="0" smtClean="0"/>
              <a:t>安全功能相结合</a:t>
            </a:r>
            <a:endParaRPr lang="en-US" altLang="zh-CN" sz="2800" dirty="0" smtClean="0"/>
          </a:p>
          <a:p>
            <a:pPr marL="457200" lvl="1" indent="0">
              <a:buNone/>
            </a:pPr>
            <a:r>
              <a:rPr lang="en-US" altLang="zh-CN" sz="2400" dirty="0" smtClean="0"/>
              <a:t>Hive v0.7.0</a:t>
            </a:r>
            <a:r>
              <a:rPr lang="zh-CN" altLang="en-US" sz="2400" dirty="0" smtClean="0"/>
              <a:t>版本增加了和</a:t>
            </a:r>
            <a:r>
              <a:rPr lang="en-US" altLang="zh-CN" sz="2400" dirty="0" err="1" smtClean="0"/>
              <a:t>hadoop</a:t>
            </a:r>
            <a:r>
              <a:rPr lang="zh-CN" altLang="en-US" sz="2400" dirty="0" smtClean="0"/>
              <a:t>安全功能的结合；</a:t>
            </a:r>
            <a:endParaRPr lang="en-US" altLang="zh-CN" sz="2400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8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ourier New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13361</TotalTime>
  <Words>4206</Words>
  <Application>Microsoft Office PowerPoint</Application>
  <PresentationFormat>全屏显示(4:3)</PresentationFormat>
  <Paragraphs>985</Paragraphs>
  <Slides>121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121</vt:i4>
      </vt:variant>
    </vt:vector>
  </HeadingPairs>
  <TitlesOfParts>
    <vt:vector size="124" baseType="lpstr">
      <vt:lpstr>1_Office 主题</vt:lpstr>
      <vt:lpstr>写字板文档</vt:lpstr>
      <vt:lpstr>包装程序外壳对象</vt:lpstr>
      <vt:lpstr>PowerPoint 演示文稿</vt:lpstr>
      <vt:lpstr>Hive简介</vt:lpstr>
      <vt:lpstr>Hive定义</vt:lpstr>
      <vt:lpstr>Hive适用场景</vt:lpstr>
      <vt:lpstr>Hive安装</vt:lpstr>
      <vt:lpstr>Hive安装</vt:lpstr>
      <vt:lpstr>Hive常用命令</vt:lpstr>
      <vt:lpstr>Hive案例</vt:lpstr>
      <vt:lpstr>Hive案例</vt:lpstr>
      <vt:lpstr>Hive案例</vt:lpstr>
      <vt:lpstr>Hive Run</vt:lpstr>
      <vt:lpstr>Hive Run</vt:lpstr>
      <vt:lpstr>Hive服务</vt:lpstr>
      <vt:lpstr>Hive客户端</vt:lpstr>
      <vt:lpstr>Hive MetaStore</vt:lpstr>
      <vt:lpstr>Hive与传统数据库</vt:lpstr>
      <vt:lpstr>数据类型</vt:lpstr>
      <vt:lpstr>文件格式</vt:lpstr>
      <vt:lpstr>HiveQL简介</vt:lpstr>
      <vt:lpstr>Hive数据存储</vt:lpstr>
      <vt:lpstr>HiveQL:数据定义-数据库</vt:lpstr>
      <vt:lpstr>HiveQL:数据定义-数据库</vt:lpstr>
      <vt:lpstr>HiveQL:数据定义-数据库</vt:lpstr>
      <vt:lpstr>HiveQL:数据定义-数据库</vt:lpstr>
      <vt:lpstr>HiveQL:数据定义-表</vt:lpstr>
      <vt:lpstr>HiveQL:数据定义-内部表</vt:lpstr>
      <vt:lpstr>HiveQL:数据定义-内部表</vt:lpstr>
      <vt:lpstr>HiveQL:数据定义-内部表</vt:lpstr>
      <vt:lpstr>HiveQL:数据定义-外部表</vt:lpstr>
      <vt:lpstr>HiveQL:数据定义-外部表</vt:lpstr>
      <vt:lpstr>HiveQL:数据定义-外部表</vt:lpstr>
      <vt:lpstr>HiveQL:数据定义-分区表</vt:lpstr>
      <vt:lpstr>HiveQL:数据定义-分区表</vt:lpstr>
      <vt:lpstr>HiveQL:数据定义-分区表</vt:lpstr>
      <vt:lpstr>HiveQL:数据定义-分区表</vt:lpstr>
      <vt:lpstr>HiveQL:数据定义-分区表</vt:lpstr>
      <vt:lpstr>HiveQL:数据定义-桶表</vt:lpstr>
      <vt:lpstr>HiveQL:数据定义-删除表</vt:lpstr>
      <vt:lpstr>HiveQL:数据定义-修改表</vt:lpstr>
      <vt:lpstr>HiveQL:数据操作</vt:lpstr>
      <vt:lpstr>HiveQL:数据操作</vt:lpstr>
      <vt:lpstr>HiveQL:数据操作</vt:lpstr>
      <vt:lpstr>HiveQL:数据操作</vt:lpstr>
      <vt:lpstr>HiveQL:数据操作</vt:lpstr>
      <vt:lpstr>HiveQL:数据操作</vt:lpstr>
      <vt:lpstr>HiveQL:查询</vt:lpstr>
      <vt:lpstr>HiveQL:查询</vt:lpstr>
      <vt:lpstr>HiveQL:查询</vt:lpstr>
      <vt:lpstr>HiveQL:查询</vt:lpstr>
      <vt:lpstr>HiveQL:查询</vt:lpstr>
      <vt:lpstr>HiveQL:查询</vt:lpstr>
      <vt:lpstr>HiveQL:视图</vt:lpstr>
      <vt:lpstr>HiveQL:视图</vt:lpstr>
      <vt:lpstr>HiveQL:视图</vt:lpstr>
      <vt:lpstr>HiveQL:视图</vt:lpstr>
      <vt:lpstr>HiveQL:索引</vt:lpstr>
      <vt:lpstr>HiveQL:索引</vt:lpstr>
      <vt:lpstr>HiveQL:索引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调优</vt:lpstr>
      <vt:lpstr>函数</vt:lpstr>
      <vt:lpstr>函数</vt:lpstr>
      <vt:lpstr>函数</vt:lpstr>
      <vt:lpstr>函数（UDF）</vt:lpstr>
      <vt:lpstr>函数（UDF）</vt:lpstr>
      <vt:lpstr>函数（UDAF、UDTF）</vt:lpstr>
      <vt:lpstr>压缩方式</vt:lpstr>
      <vt:lpstr>压缩方式</vt:lpstr>
      <vt:lpstr>压缩方式</vt:lpstr>
      <vt:lpstr>其他文件格式和压缩方式</vt:lpstr>
      <vt:lpstr>Hive文件和记录格式  </vt:lpstr>
      <vt:lpstr>自定义Hive文件和记录格式  </vt:lpstr>
      <vt:lpstr>自定义Hive文件和记录格式  </vt:lpstr>
      <vt:lpstr>自定义Hive文件和记录格式  </vt:lpstr>
      <vt:lpstr>自定义Hive文件和记录格式  </vt:lpstr>
      <vt:lpstr>Streaming</vt:lpstr>
      <vt:lpstr>Streaming</vt:lpstr>
      <vt:lpstr>Streaming</vt:lpstr>
      <vt:lpstr>Streaming</vt:lpstr>
      <vt:lpstr>Streaming</vt:lpstr>
      <vt:lpstr>Streaming</vt:lpstr>
      <vt:lpstr>存储处理程序和NoSQL </vt:lpstr>
      <vt:lpstr>存储处理程序和NoSQL </vt:lpstr>
      <vt:lpstr>存储处理程序和NoSQL </vt:lpstr>
      <vt:lpstr>存储处理程序和NoSQL </vt:lpstr>
      <vt:lpstr>存储处理程序和NoSQL </vt:lpstr>
      <vt:lpstr>安全 </vt:lpstr>
      <vt:lpstr>安全 </vt:lpstr>
      <vt:lpstr>安全 </vt:lpstr>
      <vt:lpstr>安全 </vt:lpstr>
      <vt:lpstr>安全 </vt:lpstr>
      <vt:lpstr>安全 </vt:lpstr>
      <vt:lpstr>锁 </vt:lpstr>
      <vt:lpstr>锁 </vt:lpstr>
      <vt:lpstr>锁 </vt:lpstr>
      <vt:lpstr>锁 </vt:lpstr>
      <vt:lpstr>锁 </vt:lpstr>
      <vt:lpstr>锁 </vt:lpstr>
      <vt:lpstr>锁 </vt:lpstr>
      <vt:lpstr>开发 </vt:lpstr>
      <vt:lpstr>开发 </vt:lpstr>
      <vt:lpstr>开发 </vt:lpstr>
      <vt:lpstr>开发 </vt:lpstr>
      <vt:lpstr>开发 </vt:lpstr>
      <vt:lpstr>开发 </vt:lpstr>
      <vt:lpstr>开发 </vt:lpstr>
      <vt:lpstr>开发 </vt:lpstr>
      <vt:lpstr>开发 </vt:lpstr>
      <vt:lpstr>开发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Hadoop简介</dc:title>
  <dc:creator>Thinkpad</dc:creator>
  <cp:lastModifiedBy>Administrator</cp:lastModifiedBy>
  <cp:revision>3087</cp:revision>
  <dcterms:created xsi:type="dcterms:W3CDTF">2015-10-23T02:45:43Z</dcterms:created>
  <dcterms:modified xsi:type="dcterms:W3CDTF">2016-03-03T10:18:00Z</dcterms:modified>
</cp:coreProperties>
</file>